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8" r:id="rId2"/>
  </p:sldMasterIdLst>
  <p:notesMasterIdLst>
    <p:notesMasterId r:id="rId52"/>
  </p:notesMasterIdLst>
  <p:sldIdLst>
    <p:sldId id="388" r:id="rId3"/>
    <p:sldId id="269" r:id="rId4"/>
    <p:sldId id="279" r:id="rId5"/>
    <p:sldId id="378" r:id="rId6"/>
    <p:sldId id="290" r:id="rId7"/>
    <p:sldId id="283" r:id="rId8"/>
    <p:sldId id="281" r:id="rId9"/>
    <p:sldId id="380" r:id="rId10"/>
    <p:sldId id="379" r:id="rId11"/>
    <p:sldId id="381" r:id="rId12"/>
    <p:sldId id="280" r:id="rId13"/>
    <p:sldId id="382" r:id="rId14"/>
    <p:sldId id="383" r:id="rId15"/>
    <p:sldId id="384" r:id="rId16"/>
    <p:sldId id="396" r:id="rId17"/>
    <p:sldId id="389" r:id="rId18"/>
    <p:sldId id="386" r:id="rId19"/>
    <p:sldId id="387" r:id="rId20"/>
    <p:sldId id="390" r:id="rId21"/>
    <p:sldId id="285" r:id="rId22"/>
    <p:sldId id="287" r:id="rId23"/>
    <p:sldId id="292" r:id="rId24"/>
    <p:sldId id="293" r:id="rId25"/>
    <p:sldId id="289" r:id="rId26"/>
    <p:sldId id="291" r:id="rId27"/>
    <p:sldId id="288" r:id="rId28"/>
    <p:sldId id="395" r:id="rId29"/>
    <p:sldId id="278" r:id="rId30"/>
    <p:sldId id="391" r:id="rId31"/>
    <p:sldId id="377" r:id="rId32"/>
    <p:sldId id="392" r:id="rId33"/>
    <p:sldId id="271" r:id="rId34"/>
    <p:sldId id="294" r:id="rId35"/>
    <p:sldId id="270" r:id="rId36"/>
    <p:sldId id="272" r:id="rId37"/>
    <p:sldId id="273" r:id="rId38"/>
    <p:sldId id="274" r:id="rId39"/>
    <p:sldId id="374" r:id="rId40"/>
    <p:sldId id="376" r:id="rId41"/>
    <p:sldId id="393" r:id="rId42"/>
    <p:sldId id="394" r:id="rId43"/>
    <p:sldId id="375" r:id="rId44"/>
    <p:sldId id="371" r:id="rId45"/>
    <p:sldId id="385" r:id="rId46"/>
    <p:sldId id="397" r:id="rId47"/>
    <p:sldId id="372" r:id="rId48"/>
    <p:sldId id="398" r:id="rId49"/>
    <p:sldId id="400" r:id="rId50"/>
    <p:sldId id="39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C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06" autoAdjust="0"/>
  </p:normalViewPr>
  <p:slideViewPr>
    <p:cSldViewPr>
      <p:cViewPr varScale="1">
        <p:scale>
          <a:sx n="72" d="100"/>
          <a:sy n="72" d="100"/>
        </p:scale>
        <p:origin x="1113" y="2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242260-6DE8-4925-822E-128E719E6B77}" type="datetimeFigureOut">
              <a:rPr lang="en-GB" smtClean="0"/>
              <a:t>21/02/2021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3B855B-B3FC-4B8F-A483-EDB7CA6E6766}" type="slidenum">
              <a:rPr lang="en-GB" smtClean="0"/>
              <a:t>‹#›</a:t>
            </a:fld>
            <a:endParaRPr lang="en-GB"/>
          </a:p>
        </p:txBody>
      </p:sp>
    </p:spTree>
    <p:extLst>
      <p:ext uri="{BB962C8B-B14F-4D97-AF65-F5344CB8AC3E}">
        <p14:creationId xmlns:p14="http://schemas.microsoft.com/office/powerpoint/2010/main" val="40049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5FB94BBB-A7BE-446C-BA1D-1BF31E7635B5}" type="slidenum">
              <a:rPr lang="en-GB" altLang="en-US" sz="1200" smtClean="0"/>
              <a:pPr/>
              <a:t>5</a:t>
            </a:fld>
            <a:endParaRPr lang="en-GB"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6</a:t>
            </a:fld>
            <a:endParaRPr lang="en-GB"/>
          </a:p>
        </p:txBody>
      </p:sp>
    </p:spTree>
    <p:extLst>
      <p:ext uri="{BB962C8B-B14F-4D97-AF65-F5344CB8AC3E}">
        <p14:creationId xmlns:p14="http://schemas.microsoft.com/office/powerpoint/2010/main" val="235877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7</a:t>
            </a:fld>
            <a:endParaRPr lang="en-GB"/>
          </a:p>
        </p:txBody>
      </p:sp>
    </p:spTree>
    <p:extLst>
      <p:ext uri="{BB962C8B-B14F-4D97-AF65-F5344CB8AC3E}">
        <p14:creationId xmlns:p14="http://schemas.microsoft.com/office/powerpoint/2010/main" val="414152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9</a:t>
            </a:fld>
            <a:endParaRPr lang="en-GB"/>
          </a:p>
        </p:txBody>
      </p:sp>
    </p:spTree>
    <p:extLst>
      <p:ext uri="{BB962C8B-B14F-4D97-AF65-F5344CB8AC3E}">
        <p14:creationId xmlns:p14="http://schemas.microsoft.com/office/powerpoint/2010/main" val="331806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10</a:t>
            </a:fld>
            <a:endParaRPr lang="en-GB"/>
          </a:p>
        </p:txBody>
      </p:sp>
    </p:spTree>
    <p:extLst>
      <p:ext uri="{BB962C8B-B14F-4D97-AF65-F5344CB8AC3E}">
        <p14:creationId xmlns:p14="http://schemas.microsoft.com/office/powerpoint/2010/main" val="54516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1A10A971-B25A-4361-AD38-85A1EE82060E}" type="slidenum">
              <a:rPr lang="en-GB" altLang="en-US" sz="1200" smtClean="0"/>
              <a:pPr/>
              <a:t>24</a:t>
            </a:fld>
            <a:endParaRPr lang="en-GB"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omic Sans MS" pitchFamily="66"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defRPr>
            </a:lvl1pPr>
            <a:lvl2pPr marL="742950" indent="-285750">
              <a:defRPr sz="3200">
                <a:solidFill>
                  <a:schemeClr val="tx1"/>
                </a:solidFill>
                <a:latin typeface="Arial" charset="0"/>
              </a:defRPr>
            </a:lvl2pPr>
            <a:lvl3pPr marL="1143000" indent="-228600">
              <a:defRPr sz="3200">
                <a:solidFill>
                  <a:schemeClr val="tx1"/>
                </a:solidFill>
                <a:latin typeface="Arial" charset="0"/>
              </a:defRPr>
            </a:lvl3pPr>
            <a:lvl4pPr marL="1600200" indent="-228600">
              <a:defRPr sz="3200">
                <a:solidFill>
                  <a:schemeClr val="tx1"/>
                </a:solidFill>
                <a:latin typeface="Arial" charset="0"/>
              </a:defRPr>
            </a:lvl4pPr>
            <a:lvl5pPr marL="2057400" indent="-22860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fld id="{1A10A971-B25A-4361-AD38-85A1EE82060E}" type="slidenum">
              <a:rPr lang="en-GB" altLang="en-US" sz="1200" smtClean="0"/>
              <a:pPr/>
              <a:t>25</a:t>
            </a:fld>
            <a:endParaRPr lang="en-GB"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omic Sans MS" pitchFamily="66"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26</a:t>
            </a:fld>
            <a:endParaRPr lang="en-GB"/>
          </a:p>
        </p:txBody>
      </p:sp>
    </p:spTree>
    <p:extLst>
      <p:ext uri="{BB962C8B-B14F-4D97-AF65-F5344CB8AC3E}">
        <p14:creationId xmlns:p14="http://schemas.microsoft.com/office/powerpoint/2010/main" val="361635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63B855B-B3FC-4B8F-A483-EDB7CA6E6766}" type="slidenum">
              <a:rPr lang="en-GB" smtClean="0"/>
              <a:t>27</a:t>
            </a:fld>
            <a:endParaRPr lang="en-GB"/>
          </a:p>
        </p:txBody>
      </p:sp>
    </p:spTree>
    <p:extLst>
      <p:ext uri="{BB962C8B-B14F-4D97-AF65-F5344CB8AC3E}">
        <p14:creationId xmlns:p14="http://schemas.microsoft.com/office/powerpoint/2010/main" val="3987607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
        <p:nvSpPr>
          <p:cNvPr id="2" name="Title 1"/>
          <p:cNvSpPr>
            <a:spLocks noGrp="1"/>
          </p:cNvSpPr>
          <p:nvPr>
            <p:ph type="ctrTitle" hasCustomPrompt="1"/>
          </p:nvPr>
        </p:nvSpPr>
        <p:spPr>
          <a:xfrm>
            <a:off x="714348" y="1000108"/>
            <a:ext cx="7715304" cy="1285884"/>
          </a:xfrm>
        </p:spPr>
        <p:txBody>
          <a:bodyPr/>
          <a:lstStyle>
            <a:lvl1pPr algn="l">
              <a:defRPr baseline="0">
                <a:solidFill>
                  <a:schemeClr val="tx1"/>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8422FC-C9AC-45A0-9AFD-98B59879814A}" type="slidenum">
              <a:rPr lang="en-GB" smtClean="0"/>
              <a:pPr/>
              <a:t>‹#›</a:t>
            </a:fld>
            <a:endParaRPr lang="en-GB"/>
          </a:p>
        </p:txBody>
      </p:sp>
      <p:pic>
        <p:nvPicPr>
          <p:cNvPr id="8" name="Picture 2" descr="I:\D94\DATA\Corporate Marketing\Brand Development\Master Brand Assets\Master Logo+River Lockups\UEL BRANDING DEVICE CITE rgb.png"/>
          <p:cNvPicPr>
            <a:picLocks noChangeAspect="1" noChangeArrowheads="1"/>
          </p:cNvPicPr>
          <p:nvPr/>
        </p:nvPicPr>
        <p:blipFill>
          <a:blip r:embed="rId2" cstate="print"/>
          <a:srcRect/>
          <a:stretch>
            <a:fillRect/>
          </a:stretch>
        </p:blipFill>
        <p:spPr bwMode="auto">
          <a:xfrm>
            <a:off x="-3714808" y="3428844"/>
            <a:ext cx="15716984" cy="3929246"/>
          </a:xfrm>
          <a:prstGeom prst="rect">
            <a:avLst/>
          </a:prstGeom>
          <a:noFill/>
        </p:spPr>
      </p:pic>
    </p:spTree>
    <p:extLst>
      <p:ext uri="{BB962C8B-B14F-4D97-AF65-F5344CB8AC3E}">
        <p14:creationId xmlns:p14="http://schemas.microsoft.com/office/powerpoint/2010/main" val="2046863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r>
              <a:rPr lang="en-US"/>
              <a:t>Click icon to add online image</a:t>
            </a:r>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GB"/>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3078998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r>
              <a:rPr lang="en-US"/>
              <a:t>Click icon to add online image</a:t>
            </a:r>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29660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endParaRPr lang="en-GB"/>
          </a:p>
        </p:txBody>
      </p:sp>
      <p:sp>
        <p:nvSpPr>
          <p:cNvPr id="3" name="Content Placeholder 2"/>
          <p:cNvSpPr>
            <a:spLocks noGrp="1"/>
          </p:cNvSpPr>
          <p:nvPr>
            <p:ph sz="quarter" idx="1"/>
          </p:nvPr>
        </p:nvSpPr>
        <p:spPr>
          <a:xfrm>
            <a:off x="838200" y="19050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838200" y="4076700"/>
            <a:ext cx="3927475" cy="201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4918075"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1"/>
          <p:cNvSpPr>
            <a:spLocks noGrp="1" noChangeArrowheads="1"/>
          </p:cNvSpPr>
          <p:nvPr>
            <p:ph type="dt" sz="half" idx="10"/>
          </p:nvPr>
        </p:nvSpPr>
        <p:spPr>
          <a:ln/>
        </p:spPr>
        <p:txBody>
          <a:bodyPr/>
          <a:lstStyle>
            <a:lvl1pPr>
              <a:defRPr/>
            </a:lvl1pPr>
          </a:lstStyle>
          <a:p>
            <a:endParaRPr lang="en-GB"/>
          </a:p>
        </p:txBody>
      </p:sp>
      <p:sp>
        <p:nvSpPr>
          <p:cNvPr id="7" name="Rectangle 12"/>
          <p:cNvSpPr>
            <a:spLocks noGrp="1" noChangeArrowheads="1"/>
          </p:cNvSpPr>
          <p:nvPr>
            <p:ph type="ftr" sz="quarter" idx="11"/>
          </p:nvPr>
        </p:nvSpPr>
        <p:spPr>
          <a:ln/>
        </p:spPr>
        <p:txBody>
          <a:bodyPr/>
          <a:lstStyle>
            <a:lvl1pPr>
              <a:defRPr/>
            </a:lvl1pPr>
          </a:lstStyle>
          <a:p>
            <a:endParaRPr lang="en-GB"/>
          </a:p>
        </p:txBody>
      </p:sp>
      <p:sp>
        <p:nvSpPr>
          <p:cNvPr id="8" name="Rectangle 13"/>
          <p:cNvSpPr>
            <a:spLocks noGrp="1" noChangeArrowheads="1"/>
          </p:cNvSpPr>
          <p:nvPr>
            <p:ph type="sldNum" sz="quarter" idx="12"/>
          </p:nvPr>
        </p:nvSpPr>
        <p:spPr>
          <a:ln/>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2804192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GB"/>
          </a:p>
        </p:txBody>
      </p:sp>
    </p:spTree>
    <p:extLst>
      <p:ext uri="{BB962C8B-B14F-4D97-AF65-F5344CB8AC3E}">
        <p14:creationId xmlns:p14="http://schemas.microsoft.com/office/powerpoint/2010/main" val="358923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48" y="1000108"/>
            <a:ext cx="7715304" cy="1285884"/>
          </a:xfrm>
        </p:spPr>
        <p:txBody>
          <a:bodyPr/>
          <a:lstStyle>
            <a:lvl1pPr algn="l">
              <a:defRPr baseline="0">
                <a:solidFill>
                  <a:srgbClr val="00CCCC"/>
                </a:solidFill>
              </a:defRPr>
            </a:lvl1pPr>
          </a:lstStyle>
          <a:p>
            <a:r>
              <a:rPr lang="en-US" dirty="0"/>
              <a:t>School of Architecture, Computing and Engineering.</a:t>
            </a:r>
            <a:endParaRPr lang="en-GB" dirty="0"/>
          </a:p>
        </p:txBody>
      </p:sp>
      <p:sp>
        <p:nvSpPr>
          <p:cNvPr id="3" name="Subtitle 2"/>
          <p:cNvSpPr>
            <a:spLocks noGrp="1"/>
          </p:cNvSpPr>
          <p:nvPr>
            <p:ph type="subTitle" idx="1"/>
          </p:nvPr>
        </p:nvSpPr>
        <p:spPr>
          <a:xfrm>
            <a:off x="714348" y="2357430"/>
            <a:ext cx="6400800" cy="17526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847F499-35EC-47F5-ADA8-AEB26AC70B62}" type="slidenum">
              <a:rPr lang="en-GB" smtClean="0"/>
              <a:pPr/>
              <a:t>‹#›</a:t>
            </a:fld>
            <a:endParaRPr lang="en-GB" dirty="0"/>
          </a:p>
        </p:txBody>
      </p:sp>
    </p:spTree>
    <p:extLst>
      <p:ext uri="{BB962C8B-B14F-4D97-AF65-F5344CB8AC3E}">
        <p14:creationId xmlns:p14="http://schemas.microsoft.com/office/powerpoint/2010/main" val="260051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2"/>
            </a:solidFill>
          </a:ln>
        </p:spPr>
        <p:txBody>
          <a:bodyPr/>
          <a:lstStyle>
            <a:lvl1pPr algn="l">
              <a:defRPr b="1"/>
            </a:lvl1pPr>
          </a:lstStyle>
          <a:p>
            <a:r>
              <a:rPr lang="en-US" dirty="0"/>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20317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5053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8348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Tree>
    <p:extLst>
      <p:ext uri="{BB962C8B-B14F-4D97-AF65-F5344CB8AC3E}">
        <p14:creationId xmlns:p14="http://schemas.microsoft.com/office/powerpoint/2010/main" val="130017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5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21" name="Picture 20"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solidFill>
            <a:schemeClr val="bg1"/>
          </a:solidFill>
          <a:ln>
            <a:solidFill>
              <a:schemeClr val="bg2"/>
            </a:solidFill>
          </a:ln>
        </p:spPr>
        <p:txBody>
          <a:bodyPr/>
          <a:lstStyle>
            <a:lvl1pPr algn="l">
              <a:defRPr/>
            </a:lvl1pPr>
          </a:lstStyle>
          <a:p>
            <a:r>
              <a:rPr lang="en-US"/>
              <a:t>Click to edit Master title style</a:t>
            </a:r>
            <a:endParaRPr lang="en-GB" dirty="0"/>
          </a:p>
        </p:txBody>
      </p:sp>
      <p:sp>
        <p:nvSpPr>
          <p:cNvPr id="3" name="Content Placeholder 2"/>
          <p:cNvSpPr>
            <a:spLocks noGrp="1"/>
          </p:cNvSpPr>
          <p:nvPr>
            <p:ph idx="1"/>
          </p:nvPr>
        </p:nvSpPr>
        <p:spPr>
          <a:xfrm>
            <a:off x="500034" y="1500174"/>
            <a:ext cx="8229600" cy="4525963"/>
          </a:xfrm>
        </p:spPr>
        <p:txBody>
          <a:bodyPr/>
          <a:lstStyle>
            <a:lvl1pPr>
              <a:defRPr>
                <a:solidFill>
                  <a:srgbClr val="485E2A"/>
                </a:solidFill>
              </a:defRPr>
            </a:lvl1pPr>
            <a:lvl2pPr>
              <a:defRPr>
                <a:solidFill>
                  <a:srgbClr val="485E2A"/>
                </a:solidFill>
              </a:defRPr>
            </a:lvl2pPr>
            <a:lvl3pPr>
              <a:defRPr>
                <a:solidFill>
                  <a:srgbClr val="485E2A"/>
                </a:solidFill>
              </a:defRPr>
            </a:lvl3pPr>
            <a:lvl4pPr>
              <a:defRPr>
                <a:solidFill>
                  <a:srgbClr val="485E2A"/>
                </a:solidFill>
              </a:defRPr>
            </a:lvl4pPr>
            <a:lvl5pPr>
              <a:defRPr>
                <a:solidFill>
                  <a:srgbClr val="485E2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3528154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6201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71044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GB" alt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GB" alt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EB3E60A6-BBC3-4F8A-9947-AC134C13E015}" type="slidenum">
              <a:rPr lang="en-GB" altLang="en-US"/>
              <a:pPr>
                <a:defRPr/>
              </a:pPr>
              <a:t>‹#›</a:t>
            </a:fld>
            <a:endParaRPr lang="en-GB" altLang="en-US" dirty="0"/>
          </a:p>
        </p:txBody>
      </p:sp>
    </p:spTree>
    <p:extLst>
      <p:ext uri="{BB962C8B-B14F-4D97-AF65-F5344CB8AC3E}">
        <p14:creationId xmlns:p14="http://schemas.microsoft.com/office/powerpoint/2010/main" val="3971088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7772400" cy="12065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19200" y="1600200"/>
            <a:ext cx="381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5181600" y="1600200"/>
            <a:ext cx="3810000" cy="4495800"/>
          </a:xfrm>
        </p:spPr>
        <p:txBody>
          <a:bodyPr/>
          <a:lstStyle/>
          <a:p>
            <a:endParaRPr lang="en-GB" dirty="0"/>
          </a:p>
        </p:txBody>
      </p:sp>
      <p:sp>
        <p:nvSpPr>
          <p:cNvPr id="5" name="Date Placeholder 4"/>
          <p:cNvSpPr>
            <a:spLocks noGrp="1"/>
          </p:cNvSpPr>
          <p:nvPr>
            <p:ph type="dt" sz="half" idx="10"/>
          </p:nvPr>
        </p:nvSpPr>
        <p:spPr>
          <a:xfrm>
            <a:off x="1143000" y="6400800"/>
            <a:ext cx="19050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3581400" y="6400800"/>
            <a:ext cx="28956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7239000" y="6400800"/>
            <a:ext cx="1905000" cy="457200"/>
          </a:xfrm>
        </p:spPr>
        <p:txBody>
          <a:bodyPr/>
          <a:lstStyle>
            <a:lvl1pPr>
              <a:defRPr/>
            </a:lvl1pPr>
          </a:lstStyle>
          <a:p>
            <a:fld id="{8E8CAEC1-FF50-43FD-BF3C-ED530B949B84}" type="slidenum">
              <a:rPr lang="en-US"/>
              <a:pPr/>
              <a:t>‹#›</a:t>
            </a:fld>
            <a:endParaRPr lang="en-US" dirty="0"/>
          </a:p>
        </p:txBody>
      </p:sp>
    </p:spTree>
    <p:extLst>
      <p:ext uri="{BB962C8B-B14F-4D97-AF65-F5344CB8AC3E}">
        <p14:creationId xmlns:p14="http://schemas.microsoft.com/office/powerpoint/2010/main" val="3475083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GB"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7C4ABEA-728C-4B8D-87EF-CC3018C0CDC8}" type="slidenum">
              <a:rPr lang="en-GB" altLang="en-US"/>
              <a:pPr/>
              <a:t>‹#›</a:t>
            </a:fld>
            <a:endParaRPr lang="en-GB" altLang="en-US" dirty="0"/>
          </a:p>
        </p:txBody>
      </p:sp>
    </p:spTree>
    <p:extLst>
      <p:ext uri="{BB962C8B-B14F-4D97-AF65-F5344CB8AC3E}">
        <p14:creationId xmlns:p14="http://schemas.microsoft.com/office/powerpoint/2010/main" val="1467293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73914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228600" y="1981200"/>
            <a:ext cx="3619500" cy="4114800"/>
          </a:xfrm>
        </p:spPr>
        <p:txBody>
          <a:bodyPr/>
          <a:lstStyle/>
          <a:p>
            <a:endParaRPr lang="en-GB" dirty="0"/>
          </a:p>
        </p:txBody>
      </p:sp>
      <p:sp>
        <p:nvSpPr>
          <p:cNvPr id="4" name="Text Placeholder 3"/>
          <p:cNvSpPr>
            <a:spLocks noGrp="1"/>
          </p:cNvSpPr>
          <p:nvPr>
            <p:ph type="body" sz="half" idx="2"/>
          </p:nvPr>
        </p:nvSpPr>
        <p:spPr>
          <a:xfrm>
            <a:off x="4000500" y="1981200"/>
            <a:ext cx="36195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228600" y="6248400"/>
            <a:ext cx="1828800" cy="457200"/>
          </a:xfrm>
        </p:spPr>
        <p:txBody>
          <a:bodyPr/>
          <a:lstStyle>
            <a:lvl1pPr>
              <a:defRPr/>
            </a:lvl1pPr>
          </a:lstStyle>
          <a:p>
            <a:endParaRPr lang="en-US" dirty="0"/>
          </a:p>
        </p:txBody>
      </p:sp>
      <p:sp>
        <p:nvSpPr>
          <p:cNvPr id="6" name="Footer Placeholder 5"/>
          <p:cNvSpPr>
            <a:spLocks noGrp="1"/>
          </p:cNvSpPr>
          <p:nvPr>
            <p:ph type="ftr" sz="quarter" idx="11"/>
          </p:nvPr>
        </p:nvSpPr>
        <p:spPr>
          <a:xfrm>
            <a:off x="2514600" y="6248400"/>
            <a:ext cx="3048000" cy="45720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096000" y="6248400"/>
            <a:ext cx="1524000" cy="457200"/>
          </a:xfrm>
        </p:spPr>
        <p:txBody>
          <a:bodyPr/>
          <a:lstStyle>
            <a:lvl1pPr>
              <a:defRPr/>
            </a:lvl1pPr>
          </a:lstStyle>
          <a:p>
            <a:fld id="{BF18370C-04A4-4510-B0E3-621BE6891E85}" type="slidenum">
              <a:rPr lang="en-US"/>
              <a:pPr/>
              <a:t>‹#›</a:t>
            </a:fld>
            <a:endParaRPr lang="en-US" dirty="0"/>
          </a:p>
        </p:txBody>
      </p:sp>
    </p:spTree>
    <p:extLst>
      <p:ext uri="{BB962C8B-B14F-4D97-AF65-F5344CB8AC3E}">
        <p14:creationId xmlns:p14="http://schemas.microsoft.com/office/powerpoint/2010/main" val="276818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127484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9" name="Picture 8"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7"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32772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5" name="Picture 4"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p:txBody>
          <a:bodyPr/>
          <a:lstStyle>
            <a:lvl1pPr algn="l">
              <a:defRPr/>
            </a:lvl1pPr>
          </a:lstStyle>
          <a:p>
            <a:r>
              <a:rPr lang="en-US"/>
              <a:t>Click to edit Master title style</a:t>
            </a:r>
            <a:endParaRPr lang="en-GB" dirty="0"/>
          </a:p>
        </p:txBody>
      </p:sp>
      <p:pic>
        <p:nvPicPr>
          <p:cNvPr id="4" name="Picture 3"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243062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08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27696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7" name="Picture 6" descr="cite-02.jpg"/>
          <p:cNvPicPr>
            <a:picLocks noChangeAspect="1"/>
          </p:cNvPicPr>
          <p:nvPr/>
        </p:nvPicPr>
        <p:blipFill>
          <a:blip r:embed="rId2" cstate="print"/>
          <a:stretch>
            <a:fillRect/>
          </a:stretch>
        </p:blipFill>
        <p:spPr>
          <a:xfrm>
            <a:off x="6447051" y="5753593"/>
            <a:ext cx="2696949" cy="1104407"/>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6" name="Picture 5" descr="cite-02.jpg"/>
          <p:cNvPicPr>
            <a:picLocks noChangeAspect="1"/>
          </p:cNvPicPr>
          <p:nvPr/>
        </p:nvPicPr>
        <p:blipFill>
          <a:blip r:embed="rId2" cstate="print"/>
          <a:stretch>
            <a:fillRect/>
          </a:stretch>
        </p:blipFill>
        <p:spPr>
          <a:xfrm>
            <a:off x="6447051" y="5753593"/>
            <a:ext cx="2696949" cy="1104407"/>
          </a:xfrm>
          <a:prstGeom prst="rect">
            <a:avLst/>
          </a:prstGeom>
        </p:spPr>
      </p:pic>
    </p:spTree>
    <p:extLst>
      <p:ext uri="{BB962C8B-B14F-4D97-AF65-F5344CB8AC3E}">
        <p14:creationId xmlns:p14="http://schemas.microsoft.com/office/powerpoint/2010/main" val="130247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endParaRPr lang="en-GB"/>
          </a:p>
        </p:txBody>
      </p:sp>
      <p:sp>
        <p:nvSpPr>
          <p:cNvPr id="7" name="Rectangle 5"/>
          <p:cNvSpPr>
            <a:spLocks noGrp="1" noChangeArrowheads="1"/>
          </p:cNvSpPr>
          <p:nvPr>
            <p:ph type="ftr" sz="quarter" idx="11"/>
          </p:nvPr>
        </p:nvSpPr>
        <p:spPr>
          <a:ln/>
        </p:spPr>
        <p:txBody>
          <a:bodyPr/>
          <a:lstStyle>
            <a:lvl1pPr>
              <a:defRPr/>
            </a:lvl1pPr>
          </a:lstStyle>
          <a:p>
            <a:endParaRPr lang="en-GB"/>
          </a:p>
        </p:txBody>
      </p:sp>
      <p:sp>
        <p:nvSpPr>
          <p:cNvPr id="8" name="Rectangle 6"/>
          <p:cNvSpPr>
            <a:spLocks noGrp="1" noChangeArrowheads="1"/>
          </p:cNvSpPr>
          <p:nvPr>
            <p:ph type="sldNum" sz="quarter" idx="12"/>
          </p:nvPr>
        </p:nvSpPr>
        <p:spPr>
          <a:ln/>
        </p:spPr>
        <p:txBody>
          <a:bodyPr/>
          <a:lstStyle>
            <a:lvl1pPr>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4056066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B9FCD-2FAE-409D-B0EF-74A35C8AA84E}" type="slidenum">
              <a:rPr lang="en-GB" smtClean="0"/>
              <a:pPr/>
              <a:t>‹#›</a:t>
            </a:fld>
            <a:endParaRPr lang="en-GB"/>
          </a:p>
        </p:txBody>
      </p:sp>
    </p:spTree>
    <p:extLst>
      <p:ext uri="{BB962C8B-B14F-4D97-AF65-F5344CB8AC3E}">
        <p14:creationId xmlns:p14="http://schemas.microsoft.com/office/powerpoint/2010/main" val="39290372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7F499-35EC-47F5-ADA8-AEB26AC70B62}" type="slidenum">
              <a:rPr lang="en-GB" smtClean="0"/>
              <a:pPr/>
              <a:t>‹#›</a:t>
            </a:fld>
            <a:endParaRPr lang="en-GB" dirty="0"/>
          </a:p>
        </p:txBody>
      </p:sp>
      <p:pic>
        <p:nvPicPr>
          <p:cNvPr id="8" name="Picture 7" descr="A close up of a logo&#10;&#10;Description automatically generated">
            <a:extLst>
              <a:ext uri="{FF2B5EF4-FFF2-40B4-BE49-F238E27FC236}">
                <a16:creationId xmlns:a16="http://schemas.microsoft.com/office/drawing/2014/main" id="{7B49D068-28AC-4884-8E0B-257B7E49E75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75380"/>
            <a:ext cx="9144000" cy="1187420"/>
          </a:xfrm>
          <a:prstGeom prst="rect">
            <a:avLst/>
          </a:prstGeom>
        </p:spPr>
      </p:pic>
    </p:spTree>
    <p:extLst>
      <p:ext uri="{BB962C8B-B14F-4D97-AF65-F5344CB8AC3E}">
        <p14:creationId xmlns:p14="http://schemas.microsoft.com/office/powerpoint/2010/main" val="380733479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dt="0"/>
  <p:txStyles>
    <p:titleStyle>
      <a:lvl1pPr algn="l" defTabSz="914400" rtl="0" eaLnBrk="1" latinLnBrk="0" hangingPunct="1">
        <a:spcBef>
          <a:spcPct val="0"/>
        </a:spcBef>
        <a:buNone/>
        <a:defRPr sz="4400" b="1" kern="1200">
          <a:solidFill>
            <a:srgbClr val="00CCC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hyperlink" Target="https://www.publicdomainpictures.net/en/view-image.php?image=289224&amp;picture=contract-signatu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roducts.office.com/en-gb/yammer/yammer-overview"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5.xml"/><Relationship Id="rId1" Type="http://schemas.openxmlformats.org/officeDocument/2006/relationships/tags" Target="../tags/tag1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5.xml"/><Relationship Id="rId1" Type="http://schemas.openxmlformats.org/officeDocument/2006/relationships/tags" Target="../tags/tag1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www.uel.ac.uk/studentservices/supportingyou/health.htm" TargetMode="External"/><Relationship Id="rId2" Type="http://schemas.openxmlformats.org/officeDocument/2006/relationships/hyperlink" Target="https://www.uel.ac.uk/undergraduate/student-support" TargetMode="Externa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hyperlink" Target="mailto:L.Todd@uel.ac.uk" TargetMode="External"/><Relationship Id="rId7" Type="http://schemas.openxmlformats.org/officeDocument/2006/relationships/image" Target="../media/image27.jpeg"/><Relationship Id="rId2" Type="http://schemas.openxmlformats.org/officeDocument/2006/relationships/hyperlink" Target="mailto:S.Alexis@uel.ac.uk" TargetMode="Externa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hyperlink" Target="mailto:Fadi@uel.ac.u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2">
            <a:extLst>
              <a:ext uri="{FF2B5EF4-FFF2-40B4-BE49-F238E27FC236}">
                <a16:creationId xmlns:a16="http://schemas.microsoft.com/office/drawing/2014/main" id="{89C7C538-9A5B-6C48-AA95-421C3EA87AA2}"/>
              </a:ext>
            </a:extLst>
          </p:cNvPr>
          <p:cNvSpPr/>
          <p:nvPr/>
        </p:nvSpPr>
        <p:spPr>
          <a:xfrm>
            <a:off x="476251" y="2181303"/>
            <a:ext cx="257337" cy="4676073"/>
          </a:xfrm>
          <a:custGeom>
            <a:avLst/>
            <a:gdLst/>
            <a:ahLst/>
            <a:cxnLst/>
            <a:rect l="l" t="t" r="r" b="b"/>
            <a:pathLst>
              <a:path w="565785" h="10455910">
                <a:moveTo>
                  <a:pt x="0" y="10455692"/>
                </a:moveTo>
                <a:lnTo>
                  <a:pt x="565427" y="10455692"/>
                </a:lnTo>
                <a:lnTo>
                  <a:pt x="565427" y="0"/>
                </a:lnTo>
                <a:lnTo>
                  <a:pt x="0" y="0"/>
                </a:lnTo>
                <a:lnTo>
                  <a:pt x="0" y="10455692"/>
                </a:lnTo>
                <a:close/>
              </a:path>
            </a:pathLst>
          </a:custGeom>
          <a:solidFill>
            <a:srgbClr val="333333"/>
          </a:solidFill>
        </p:spPr>
        <p:txBody>
          <a:bodyPr wrap="square" lIns="0" tIns="0" rIns="0" bIns="0" rtlCol="0"/>
          <a:lstStyle/>
          <a:p>
            <a:pPr marL="0" marR="0" lvl="0" indent="0" algn="l" defTabSz="415778" rtl="0" eaLnBrk="1" fontAlgn="auto" latinLnBrk="0" hangingPunct="1">
              <a:lnSpc>
                <a:spcPct val="100000"/>
              </a:lnSpc>
              <a:spcBef>
                <a:spcPts val="0"/>
              </a:spcBef>
              <a:spcAft>
                <a:spcPts val="0"/>
              </a:spcAft>
              <a:buClrTx/>
              <a:buSzTx/>
              <a:buFontTx/>
              <a:buNone/>
              <a:tabLst/>
              <a:defRPr/>
            </a:pPr>
            <a:endParaRPr kumimoji="0" sz="818" b="0" i="0" u="none" strike="noStrike" kern="1200" cap="none" spc="0" normalizeH="0" baseline="0" noProof="0" dirty="0">
              <a:ln>
                <a:noFill/>
              </a:ln>
              <a:solidFill>
                <a:srgbClr val="272625"/>
              </a:solidFill>
              <a:effectLst/>
              <a:uLnTx/>
              <a:uFillTx/>
              <a:latin typeface="Calibri"/>
              <a:ea typeface="+mn-ea"/>
              <a:cs typeface="+mn-cs"/>
            </a:endParaRPr>
          </a:p>
        </p:txBody>
      </p:sp>
      <p:sp>
        <p:nvSpPr>
          <p:cNvPr id="3" name="object 33">
            <a:extLst>
              <a:ext uri="{FF2B5EF4-FFF2-40B4-BE49-F238E27FC236}">
                <a16:creationId xmlns:a16="http://schemas.microsoft.com/office/drawing/2014/main" id="{0F171885-E775-164F-8786-3F66DB33BD15}"/>
              </a:ext>
            </a:extLst>
          </p:cNvPr>
          <p:cNvSpPr txBox="1"/>
          <p:nvPr/>
        </p:nvSpPr>
        <p:spPr>
          <a:xfrm>
            <a:off x="1143000" y="2181303"/>
            <a:ext cx="7328368" cy="1910075"/>
          </a:xfrm>
          <a:prstGeom prst="rect">
            <a:avLst/>
          </a:prstGeom>
        </p:spPr>
        <p:txBody>
          <a:bodyPr vert="horz" wrap="square" lIns="0" tIns="0" rIns="0" bIns="0" rtlCol="0">
            <a:spAutoFit/>
          </a:bodyPr>
          <a:lstStyle/>
          <a:p>
            <a:pPr marL="5776" marR="2310" lvl="0" defTabSz="415778">
              <a:lnSpc>
                <a:spcPct val="70700"/>
              </a:lnSpc>
              <a:defRPr/>
            </a:pPr>
            <a:r>
              <a:rPr lang="en-US" sz="4457" b="1" spc="-48" dirty="0">
                <a:solidFill>
                  <a:srgbClr val="00CCCC"/>
                </a:solidFill>
                <a:latin typeface="Founders Grotesk Cond Bold"/>
                <a:cs typeface="Founders Grotesk Cond Bold"/>
              </a:rPr>
              <a:t>Lesson 5 CN4005: Group Work &amp; Diversity</a:t>
            </a:r>
          </a:p>
          <a:p>
            <a:pPr marL="5776" marR="2310" lvl="0" defTabSz="415778">
              <a:lnSpc>
                <a:spcPct val="70700"/>
              </a:lnSpc>
              <a:defRPr/>
            </a:pPr>
            <a:r>
              <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rPr>
              <a:t>Dr Fadi Safieddine</a:t>
            </a:r>
          </a:p>
          <a:p>
            <a:pPr marL="5776" marR="2310" lvl="0" defTabSz="415778">
              <a:lnSpc>
                <a:spcPct val="70700"/>
              </a:lnSpc>
              <a:defRPr/>
            </a:pPr>
            <a:endParaRPr lang="en-GB" sz="2800" spc="-2" dirty="0">
              <a:solidFill>
                <a:srgbClr val="272625"/>
              </a:solidFill>
              <a:latin typeface="Founders Grotesk Cond Bold"/>
              <a:cs typeface="Founders Grotesk Light"/>
            </a:endParaRPr>
          </a:p>
          <a:p>
            <a:pPr marL="5776" marR="2310" lvl="0" defTabSz="415778">
              <a:lnSpc>
                <a:spcPct val="70700"/>
              </a:lnSpc>
              <a:defRPr/>
            </a:pPr>
            <a:endParaRPr kumimoji="0" lang="en-GB" sz="2800" b="0" i="0" u="none" strike="noStrike" kern="1200" cap="none" spc="-2" normalizeH="0" baseline="0" noProof="0" dirty="0">
              <a:ln>
                <a:noFill/>
              </a:ln>
              <a:solidFill>
                <a:srgbClr val="272625"/>
              </a:solidFill>
              <a:effectLst/>
              <a:uLnTx/>
              <a:uFillTx/>
              <a:latin typeface="Founders Grotesk Cond Bold"/>
              <a:ea typeface="+mn-ea"/>
              <a:cs typeface="Founders Grotesk Light"/>
            </a:endParaRPr>
          </a:p>
        </p:txBody>
      </p:sp>
      <p:sp>
        <p:nvSpPr>
          <p:cNvPr id="6" name="Slide Number Placeholder 3">
            <a:extLst>
              <a:ext uri="{FF2B5EF4-FFF2-40B4-BE49-F238E27FC236}">
                <a16:creationId xmlns:a16="http://schemas.microsoft.com/office/drawing/2014/main" id="{72786E4B-CA9D-4BE2-9677-32F74E08A1D1}"/>
              </a:ext>
            </a:extLst>
          </p:cNvPr>
          <p:cNvSpPr txBox="1">
            <a:spLocks/>
          </p:cNvSpPr>
          <p:nvPr/>
        </p:nvSpPr>
        <p:spPr>
          <a:xfrm>
            <a:off x="-1143000" y="6492875"/>
            <a:ext cx="2133600" cy="365125"/>
          </a:xfrm>
          <a:prstGeom prst="rect">
            <a:avLst/>
          </a:prstGeom>
        </p:spPr>
        <p:txBody>
          <a:bodyPr wrap="square" lIns="0" tIns="0" rIns="0" bIns="0">
            <a:spAutoFit/>
          </a:bodyPr>
          <a:lstStyle>
            <a:defPPr>
              <a:defRPr lang="en-US"/>
            </a:defPPr>
            <a:lvl1pPr algn="r" rtl="0" eaLnBrk="0" fontAlgn="base" hangingPunct="0">
              <a:spcBef>
                <a:spcPct val="0"/>
              </a:spcBef>
              <a:spcAft>
                <a:spcPct val="0"/>
              </a:spcAft>
              <a:defRPr kern="1200">
                <a:solidFill>
                  <a:schemeClr val="tx1">
                    <a:tint val="75000"/>
                  </a:schemeClr>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CAE44DB4-7E87-4ECD-9BB0-9F0CAC352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32"/>
            <a:ext cx="9144000" cy="1187420"/>
          </a:xfrm>
          <a:prstGeom prst="rect">
            <a:avLst/>
          </a:prstGeom>
        </p:spPr>
      </p:pic>
      <p:sp>
        <p:nvSpPr>
          <p:cNvPr id="8" name="Footer Placeholder 4">
            <a:extLst>
              <a:ext uri="{FF2B5EF4-FFF2-40B4-BE49-F238E27FC236}">
                <a16:creationId xmlns:a16="http://schemas.microsoft.com/office/drawing/2014/main" id="{D4A15C82-80A4-4914-BD87-FC14105E0D0A}"/>
              </a:ext>
            </a:extLst>
          </p:cNvPr>
          <p:cNvSpPr txBox="1">
            <a:spLocks/>
          </p:cNvSpPr>
          <p:nvPr/>
        </p:nvSpPr>
        <p:spPr>
          <a:xfrm>
            <a:off x="3124200" y="6356350"/>
            <a:ext cx="46161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Dr. Fadi Safieddine copyright 2021</a:t>
            </a:r>
          </a:p>
        </p:txBody>
      </p:sp>
    </p:spTree>
    <p:extLst>
      <p:ext uri="{BB962C8B-B14F-4D97-AF65-F5344CB8AC3E}">
        <p14:creationId xmlns:p14="http://schemas.microsoft.com/office/powerpoint/2010/main" val="3213002891"/>
      </p:ext>
    </p:extLst>
  </p:cSld>
  <p:clrMapOvr>
    <a:masterClrMapping/>
  </p:clrMapOvr>
  <mc:AlternateContent xmlns:mc="http://schemas.openxmlformats.org/markup-compatibility/2006" xmlns:p14="http://schemas.microsoft.com/office/powerpoint/2010/main">
    <mc:Choice Requires="p14">
      <p:transition spd="slow" p14:dur="2000" advTm="20582"/>
    </mc:Choice>
    <mc:Fallback xmlns="">
      <p:transition spd="slow" advTm="2058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4" name="Picture 3">
            <a:extLst>
              <a:ext uri="{FF2B5EF4-FFF2-40B4-BE49-F238E27FC236}">
                <a16:creationId xmlns:a16="http://schemas.microsoft.com/office/drawing/2014/main" id="{E0ADA28A-8BE5-460D-A9CE-46CAE69B88C7}"/>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a:xfrm>
            <a:off x="107503" y="1988840"/>
            <a:ext cx="9040561" cy="3024336"/>
          </a:xfrm>
          <a:prstGeom prst="rect">
            <a:avLst/>
          </a:prstGeom>
          <a:ln>
            <a:solidFill>
              <a:schemeClr val="tx1"/>
            </a:solidFill>
          </a:ln>
        </p:spPr>
      </p:pic>
      <p:sp>
        <p:nvSpPr>
          <p:cNvPr id="2" name="Title 1">
            <a:extLst>
              <a:ext uri="{FF2B5EF4-FFF2-40B4-BE49-F238E27FC236}">
                <a16:creationId xmlns:a16="http://schemas.microsoft.com/office/drawing/2014/main" id="{49790F87-D98F-43A8-A24D-4661B8F4594D}"/>
              </a:ext>
            </a:extLst>
          </p:cNvPr>
          <p:cNvSpPr>
            <a:spLocks noGrp="1"/>
          </p:cNvSpPr>
          <p:nvPr>
            <p:ph type="title"/>
          </p:nvPr>
        </p:nvSpPr>
        <p:spPr/>
        <p:txBody>
          <a:bodyPr/>
          <a:lstStyle/>
          <a:p>
            <a:r>
              <a:rPr lang="en-GB" dirty="0"/>
              <a:t>Results of last term survey:</a:t>
            </a:r>
          </a:p>
        </p:txBody>
      </p:sp>
    </p:spTree>
    <p:extLst>
      <p:ext uri="{BB962C8B-B14F-4D97-AF65-F5344CB8AC3E}">
        <p14:creationId xmlns:p14="http://schemas.microsoft.com/office/powerpoint/2010/main" val="3621655803"/>
      </p:ext>
    </p:extLst>
  </p:cSld>
  <p:clrMapOvr>
    <a:masterClrMapping/>
  </p:clrMapOvr>
  <mc:AlternateContent xmlns:mc="http://schemas.openxmlformats.org/markup-compatibility/2006" xmlns:p14="http://schemas.microsoft.com/office/powerpoint/2010/main">
    <mc:Choice Requires="p14">
      <p:transition spd="slow" p14:dur="2000" advTm="86086"/>
    </mc:Choice>
    <mc:Fallback xmlns="">
      <p:transition spd="slow" advTm="860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Two main issues:</a:t>
            </a:r>
          </a:p>
        </p:txBody>
      </p:sp>
      <p:sp>
        <p:nvSpPr>
          <p:cNvPr id="3" name="Content Placeholder 2"/>
          <p:cNvSpPr>
            <a:spLocks noGrp="1"/>
          </p:cNvSpPr>
          <p:nvPr>
            <p:ph idx="1"/>
          </p:nvPr>
        </p:nvSpPr>
        <p:spPr/>
        <p:txBody>
          <a:bodyPr/>
          <a:lstStyle/>
          <a:p>
            <a:r>
              <a:rPr lang="en-GB" b="1" dirty="0"/>
              <a:t>Communication</a:t>
            </a:r>
          </a:p>
          <a:p>
            <a:pPr lvl="1"/>
            <a:r>
              <a:rPr lang="en-GB" dirty="0"/>
              <a:t>To members of the group</a:t>
            </a:r>
          </a:p>
          <a:p>
            <a:pPr lvl="1"/>
            <a:r>
              <a:rPr lang="en-GB" dirty="0"/>
              <a:t>Written work</a:t>
            </a:r>
          </a:p>
          <a:p>
            <a:pPr lvl="1"/>
            <a:r>
              <a:rPr lang="en-GB" dirty="0"/>
              <a:t>Presentations</a:t>
            </a:r>
          </a:p>
          <a:p>
            <a:r>
              <a:rPr lang="en-GB" b="1" dirty="0"/>
              <a:t>Commitment</a:t>
            </a:r>
          </a:p>
          <a:p>
            <a:pPr marL="857250" lvl="1" indent="-457200">
              <a:buFont typeface="Arial" panose="020B0604020202020204" pitchFamily="34" charset="0"/>
              <a:buChar char="−"/>
            </a:pPr>
            <a:r>
              <a:rPr lang="en-GB" dirty="0"/>
              <a:t>Attending meeting</a:t>
            </a:r>
          </a:p>
          <a:p>
            <a:pPr marL="857250" lvl="1" indent="-457200">
              <a:buFont typeface="Arial" panose="020B0604020202020204" pitchFamily="34" charset="0"/>
              <a:buChar char="−"/>
            </a:pPr>
            <a:r>
              <a:rPr lang="en-GB" dirty="0"/>
              <a:t>Participation in meetings</a:t>
            </a:r>
          </a:p>
          <a:p>
            <a:pPr marL="857250" lvl="1" indent="-457200">
              <a:buFont typeface="Arial" panose="020B0604020202020204" pitchFamily="34" charset="0"/>
              <a:buChar char="−"/>
            </a:pPr>
            <a:r>
              <a:rPr lang="en-GB" dirty="0"/>
              <a:t>Fulfilling promised work</a:t>
            </a:r>
          </a:p>
        </p:txBody>
      </p:sp>
      <p:sp>
        <p:nvSpPr>
          <p:cNvPr id="4" name="Rectangle 3"/>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5" name="Picture 4">
            <a:extLst>
              <a:ext uri="{FF2B5EF4-FFF2-40B4-BE49-F238E27FC236}">
                <a16:creationId xmlns:a16="http://schemas.microsoft.com/office/drawing/2014/main" id="{FC6DD3C5-5ED7-4B52-98AF-1CDDD5621257}"/>
              </a:ext>
            </a:extLst>
          </p:cNvPr>
          <p:cNvPicPr>
            <a:picLocks noChangeAspect="1"/>
          </p:cNvPicPr>
          <p:nvPr/>
        </p:nvPicPr>
        <p:blipFill>
          <a:blip r:embed="rId3"/>
          <a:stretch>
            <a:fillRect/>
          </a:stretch>
        </p:blipFill>
        <p:spPr>
          <a:xfrm>
            <a:off x="5920207" y="3212976"/>
            <a:ext cx="2857500" cy="2143125"/>
          </a:xfrm>
          <a:prstGeom prst="rect">
            <a:avLst/>
          </a:prstGeom>
        </p:spPr>
      </p:pic>
    </p:spTree>
    <p:custDataLst>
      <p:tags r:id="rId1"/>
    </p:custDataLst>
    <p:extLst>
      <p:ext uri="{BB962C8B-B14F-4D97-AF65-F5344CB8AC3E}">
        <p14:creationId xmlns:p14="http://schemas.microsoft.com/office/powerpoint/2010/main" val="2167447217"/>
      </p:ext>
    </p:extLst>
  </p:cSld>
  <p:clrMapOvr>
    <a:masterClrMapping/>
  </p:clrMapOvr>
  <mc:AlternateContent xmlns:mc="http://schemas.openxmlformats.org/markup-compatibility/2006" xmlns:p14="http://schemas.microsoft.com/office/powerpoint/2010/main">
    <mc:Choice Requires="p14">
      <p:transition spd="slow" p14:dur="2000" advTm="158439"/>
    </mc:Choice>
    <mc:Fallback xmlns="">
      <p:transition spd="slow" advTm="1584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Exchanging Contacts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lstStyle/>
          <a:p>
            <a:r>
              <a:rPr lang="en-GB" b="1" dirty="0"/>
              <a:t>UEL Email </a:t>
            </a:r>
            <a:r>
              <a:rPr lang="en-GB" dirty="0"/>
              <a:t>(first means of contact).</a:t>
            </a:r>
          </a:p>
          <a:p>
            <a:endParaRPr lang="en-GB" dirty="0"/>
          </a:p>
          <a:p>
            <a:r>
              <a:rPr lang="en-GB" dirty="0"/>
              <a:t>Set up to get </a:t>
            </a:r>
            <a:r>
              <a:rPr lang="en-GB" b="1" dirty="0"/>
              <a:t>UEL emails </a:t>
            </a:r>
            <a:r>
              <a:rPr lang="en-GB" dirty="0"/>
              <a:t>on your phone</a:t>
            </a:r>
          </a:p>
          <a:p>
            <a:pPr lvl="1"/>
            <a:r>
              <a:rPr lang="en-GB" dirty="0"/>
              <a:t>Found under week 1</a:t>
            </a:r>
          </a:p>
        </p:txBody>
      </p:sp>
      <p:pic>
        <p:nvPicPr>
          <p:cNvPr id="4" name="Picture 3">
            <a:extLst>
              <a:ext uri="{FF2B5EF4-FFF2-40B4-BE49-F238E27FC236}">
                <a16:creationId xmlns:a16="http://schemas.microsoft.com/office/drawing/2014/main" id="{20EB7284-A134-434C-BE8A-E0CB0B260E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07604" y="3933056"/>
            <a:ext cx="7128792" cy="1800200"/>
          </a:xfrm>
          <a:prstGeom prst="rect">
            <a:avLst/>
          </a:prstGeom>
          <a:ln>
            <a:solidFill>
              <a:schemeClr val="tx1"/>
            </a:solidFill>
          </a:ln>
        </p:spPr>
      </p:pic>
      <p:sp>
        <p:nvSpPr>
          <p:cNvPr id="5" name="Rectangle 4">
            <a:extLst>
              <a:ext uri="{FF2B5EF4-FFF2-40B4-BE49-F238E27FC236}">
                <a16:creationId xmlns:a16="http://schemas.microsoft.com/office/drawing/2014/main" id="{311BF42E-560E-4403-A68B-EDE486BD7F00}"/>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395790234"/>
      </p:ext>
    </p:extLst>
  </p:cSld>
  <p:clrMapOvr>
    <a:masterClrMapping/>
  </p:clrMapOvr>
  <mc:AlternateContent xmlns:mc="http://schemas.openxmlformats.org/markup-compatibility/2006" xmlns:p14="http://schemas.microsoft.com/office/powerpoint/2010/main">
    <mc:Choice Requires="p14">
      <p:transition spd="slow" p14:dur="2000" advTm="107982"/>
    </mc:Choice>
    <mc:Fallback xmlns="">
      <p:transition spd="slow" advTm="1079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Exchanging Contacts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normAutofit fontScale="92500" lnSpcReduction="10000"/>
          </a:bodyPr>
          <a:lstStyle/>
          <a:p>
            <a:r>
              <a:rPr lang="en-GB" b="1" dirty="0"/>
              <a:t>Personal Email</a:t>
            </a:r>
          </a:p>
          <a:p>
            <a:r>
              <a:rPr lang="en-GB" b="1" dirty="0"/>
              <a:t>WhatsApp (optional)</a:t>
            </a:r>
          </a:p>
          <a:p>
            <a:endParaRPr lang="en-GB" dirty="0"/>
          </a:p>
          <a:p>
            <a:endParaRPr lang="en-GB" dirty="0"/>
          </a:p>
          <a:p>
            <a:r>
              <a:rPr lang="en-GB" dirty="0"/>
              <a:t>Very important in your first meeting to agree on a time when everyone is able to meet once a week.</a:t>
            </a:r>
          </a:p>
          <a:p>
            <a:r>
              <a:rPr lang="en-GB" dirty="0"/>
              <a:t>Ideally, pick time before or after the class</a:t>
            </a:r>
          </a:p>
          <a:p>
            <a:r>
              <a:rPr lang="en-GB" dirty="0"/>
              <a:t>Or on the same day.</a:t>
            </a:r>
          </a:p>
        </p:txBody>
      </p:sp>
      <p:sp>
        <p:nvSpPr>
          <p:cNvPr id="4" name="Rectangle 3">
            <a:extLst>
              <a:ext uri="{FF2B5EF4-FFF2-40B4-BE49-F238E27FC236}">
                <a16:creationId xmlns:a16="http://schemas.microsoft.com/office/drawing/2014/main" id="{C93EB1AE-F9B8-4600-A943-1A30F75715D8}"/>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3198619129"/>
      </p:ext>
    </p:extLst>
  </p:cSld>
  <p:clrMapOvr>
    <a:masterClrMapping/>
  </p:clrMapOvr>
  <mc:AlternateContent xmlns:mc="http://schemas.openxmlformats.org/markup-compatibility/2006" xmlns:p14="http://schemas.microsoft.com/office/powerpoint/2010/main">
    <mc:Choice Requires="p14">
      <p:transition spd="slow" p14:dur="2000" advTm="129809"/>
    </mc:Choice>
    <mc:Fallback xmlns="">
      <p:transition spd="slow" advTm="1298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Setting up meetings</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lstStyle/>
          <a:p>
            <a:r>
              <a:rPr lang="en-GB" dirty="0"/>
              <a:t>Use </a:t>
            </a:r>
            <a:r>
              <a:rPr lang="en-GB" b="1" dirty="0"/>
              <a:t>MS Teams </a:t>
            </a:r>
            <a:r>
              <a:rPr lang="en-GB" dirty="0"/>
              <a:t>to set up meetings.</a:t>
            </a:r>
          </a:p>
          <a:p>
            <a:endParaRPr lang="en-GB" dirty="0"/>
          </a:p>
          <a:p>
            <a:r>
              <a:rPr lang="en-GB" dirty="0"/>
              <a:t>It is very simple:</a:t>
            </a:r>
          </a:p>
          <a:p>
            <a:pPr lvl="1"/>
            <a:r>
              <a:rPr lang="en-GB" dirty="0"/>
              <a:t>Go to you Calendar, click on a time in the future when everyone is free to meet.</a:t>
            </a:r>
          </a:p>
          <a:p>
            <a:pPr lvl="1"/>
            <a:r>
              <a:rPr lang="en-GB" dirty="0"/>
              <a:t>Select the students IDs</a:t>
            </a:r>
          </a:p>
          <a:p>
            <a:pPr lvl="1"/>
            <a:r>
              <a:rPr lang="en-GB" dirty="0"/>
              <a:t>Send – next is demo on how to arrange a meeting with your group.</a:t>
            </a:r>
          </a:p>
        </p:txBody>
      </p:sp>
      <p:sp>
        <p:nvSpPr>
          <p:cNvPr id="4" name="Rectangle 3">
            <a:extLst>
              <a:ext uri="{FF2B5EF4-FFF2-40B4-BE49-F238E27FC236}">
                <a16:creationId xmlns:a16="http://schemas.microsoft.com/office/drawing/2014/main" id="{30F20A9F-2544-4EEC-8E0E-A36C11366DC4}"/>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759672521"/>
      </p:ext>
    </p:extLst>
  </p:cSld>
  <p:clrMapOvr>
    <a:masterClrMapping/>
  </p:clrMapOvr>
  <mc:AlternateContent xmlns:mc="http://schemas.openxmlformats.org/markup-compatibility/2006" xmlns:p14="http://schemas.microsoft.com/office/powerpoint/2010/main">
    <mc:Choice Requires="p14">
      <p:transition spd="slow" p14:dur="2000" advTm="44011"/>
    </mc:Choice>
    <mc:Fallback xmlns="">
      <p:transition spd="slow" advTm="4401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7AB9-3F6B-48E2-9644-74D3E261F49F}"/>
              </a:ext>
            </a:extLst>
          </p:cNvPr>
          <p:cNvSpPr>
            <a:spLocks noGrp="1"/>
          </p:cNvSpPr>
          <p:nvPr>
            <p:ph type="title"/>
          </p:nvPr>
        </p:nvSpPr>
        <p:spPr/>
        <p:txBody>
          <a:bodyPr>
            <a:normAutofit fontScale="90000"/>
          </a:bodyPr>
          <a:lstStyle/>
          <a:p>
            <a:r>
              <a:rPr lang="en-GB" dirty="0"/>
              <a:t>Creating a meeting on MS Teams</a:t>
            </a:r>
          </a:p>
        </p:txBody>
      </p:sp>
      <p:sp>
        <p:nvSpPr>
          <p:cNvPr id="3" name="Content Placeholder 2">
            <a:extLst>
              <a:ext uri="{FF2B5EF4-FFF2-40B4-BE49-F238E27FC236}">
                <a16:creationId xmlns:a16="http://schemas.microsoft.com/office/drawing/2014/main" id="{A00BF40F-FF74-4FD7-89AA-CA4BC8BC0A8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1770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4C5-01A7-417E-8BBC-DE256A13D374}"/>
              </a:ext>
            </a:extLst>
          </p:cNvPr>
          <p:cNvSpPr>
            <a:spLocks noGrp="1"/>
          </p:cNvSpPr>
          <p:nvPr>
            <p:ph type="title"/>
          </p:nvPr>
        </p:nvSpPr>
        <p:spPr/>
        <p:txBody>
          <a:bodyPr/>
          <a:lstStyle/>
          <a:p>
            <a:r>
              <a:rPr lang="en-GB" dirty="0"/>
              <a:t>Create your contract</a:t>
            </a:r>
          </a:p>
        </p:txBody>
      </p:sp>
      <p:sp>
        <p:nvSpPr>
          <p:cNvPr id="3" name="Content Placeholder 2">
            <a:extLst>
              <a:ext uri="{FF2B5EF4-FFF2-40B4-BE49-F238E27FC236}">
                <a16:creationId xmlns:a16="http://schemas.microsoft.com/office/drawing/2014/main" id="{E5021964-AF80-4535-BFD1-D8D9F489AA9B}"/>
              </a:ext>
            </a:extLst>
          </p:cNvPr>
          <p:cNvSpPr>
            <a:spLocks noGrp="1"/>
          </p:cNvSpPr>
          <p:nvPr>
            <p:ph idx="1"/>
          </p:nvPr>
        </p:nvSpPr>
        <p:spPr/>
        <p:txBody>
          <a:bodyPr>
            <a:normAutofit fontScale="77500" lnSpcReduction="20000"/>
          </a:bodyPr>
          <a:lstStyle/>
          <a:p>
            <a:r>
              <a:rPr lang="en-GB" dirty="0"/>
              <a:t>Next is my suggestion:</a:t>
            </a:r>
          </a:p>
          <a:p>
            <a:pPr lvl="1"/>
            <a:r>
              <a:rPr lang="en-GB" dirty="0"/>
              <a:t>You could agree with my suggestions</a:t>
            </a:r>
          </a:p>
          <a:p>
            <a:pPr lvl="1"/>
            <a:r>
              <a:rPr lang="en-GB" dirty="0"/>
              <a:t>You could start your own protocols of communication and reporting.</a:t>
            </a:r>
          </a:p>
          <a:p>
            <a:endParaRPr lang="en-GB" dirty="0"/>
          </a:p>
          <a:p>
            <a:r>
              <a:rPr lang="en-GB" b="1" dirty="0"/>
              <a:t>You must agree on key things:</a:t>
            </a:r>
          </a:p>
          <a:p>
            <a:pPr lvl="1"/>
            <a:r>
              <a:rPr lang="en-GB" dirty="0"/>
              <a:t>The outcome you want.</a:t>
            </a:r>
          </a:p>
          <a:p>
            <a:pPr lvl="1"/>
            <a:r>
              <a:rPr lang="en-GB" dirty="0"/>
              <a:t>Team structure.</a:t>
            </a:r>
          </a:p>
          <a:p>
            <a:pPr lvl="1"/>
            <a:r>
              <a:rPr lang="en-GB" dirty="0"/>
              <a:t>How the work will be distributed.</a:t>
            </a:r>
          </a:p>
          <a:p>
            <a:pPr lvl="1"/>
            <a:r>
              <a:rPr lang="en-GB" dirty="0"/>
              <a:t>What procedures you will take to ‘removing’ a group member for failing to participate or contribute.</a:t>
            </a:r>
          </a:p>
          <a:p>
            <a:pPr lvl="1"/>
            <a:r>
              <a:rPr lang="en-GB" dirty="0"/>
              <a:t>This has to be typed in an email and sent to everyone!</a:t>
            </a:r>
          </a:p>
        </p:txBody>
      </p:sp>
      <p:pic>
        <p:nvPicPr>
          <p:cNvPr id="8" name="Picture 7" descr="A picture containing text, businesscard&#10;&#10;Description automatically generated">
            <a:extLst>
              <a:ext uri="{FF2B5EF4-FFF2-40B4-BE49-F238E27FC236}">
                <a16:creationId xmlns:a16="http://schemas.microsoft.com/office/drawing/2014/main" id="{B8505D3A-2216-4818-86E3-360440D71DD4}"/>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668" t="7853" r="14852"/>
          <a:stretch/>
        </p:blipFill>
        <p:spPr>
          <a:xfrm>
            <a:off x="7249103" y="592905"/>
            <a:ext cx="1656184" cy="137664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29B5CDF9-3387-4528-BA42-ABBFCDE128BB}"/>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3778516851"/>
      </p:ext>
    </p:extLst>
  </p:cSld>
  <p:clrMapOvr>
    <a:masterClrMapping/>
  </p:clrMapOvr>
  <mc:AlternateContent xmlns:mc="http://schemas.openxmlformats.org/markup-compatibility/2006" xmlns:p14="http://schemas.microsoft.com/office/powerpoint/2010/main">
    <mc:Choice Requires="p14">
      <p:transition spd="slow" p14:dur="2000" advTm="264996"/>
    </mc:Choice>
    <mc:Fallback xmlns="">
      <p:transition spd="slow" advTm="2649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p:txBody>
          <a:bodyPr/>
          <a:lstStyle/>
          <a:p>
            <a:r>
              <a:rPr lang="en-GB" dirty="0"/>
              <a:t>End of Part 2</a:t>
            </a:r>
          </a:p>
        </p:txBody>
      </p:sp>
      <p:sp>
        <p:nvSpPr>
          <p:cNvPr id="3" name="Content Placeholder 2">
            <a:extLst>
              <a:ext uri="{FF2B5EF4-FFF2-40B4-BE49-F238E27FC236}">
                <a16:creationId xmlns:a16="http://schemas.microsoft.com/office/drawing/2014/main" id="{1ED00FE7-3853-47E5-B343-5283BF232358}"/>
              </a:ext>
            </a:extLst>
          </p:cNvPr>
          <p:cNvSpPr>
            <a:spLocks noGrp="1"/>
          </p:cNvSpPr>
          <p:nvPr>
            <p:ph idx="1"/>
          </p:nvPr>
        </p:nvSpPr>
        <p:spPr/>
        <p:txBody>
          <a:bodyPr>
            <a:normAutofit fontScale="92500" lnSpcReduction="20000"/>
          </a:bodyPr>
          <a:lstStyle/>
          <a:p>
            <a:r>
              <a:rPr lang="en-GB" b="1" dirty="0"/>
              <a:t>Activity 5.2. </a:t>
            </a:r>
            <a:r>
              <a:rPr lang="en-GB" dirty="0"/>
              <a:t>How long would you wait before raising the alarm that a group member is not participating? (Select as many)</a:t>
            </a:r>
          </a:p>
          <a:p>
            <a:pPr lvl="1"/>
            <a:r>
              <a:rPr lang="en-GB" dirty="0"/>
              <a:t>Two days</a:t>
            </a:r>
          </a:p>
          <a:p>
            <a:pPr lvl="1"/>
            <a:r>
              <a:rPr lang="en-GB" dirty="0"/>
              <a:t>After they miss three meetings without contact.</a:t>
            </a:r>
          </a:p>
          <a:p>
            <a:pPr lvl="1"/>
            <a:r>
              <a:rPr lang="en-GB" dirty="0"/>
              <a:t>When they fail to respond to three contacts and you have waited a week.</a:t>
            </a:r>
          </a:p>
          <a:p>
            <a:pPr lvl="1"/>
            <a:r>
              <a:rPr lang="en-GB" dirty="0"/>
              <a:t>You meet as a group and agree to suspect the member for failing to participate. </a:t>
            </a:r>
          </a:p>
          <a:p>
            <a:pPr lvl="1"/>
            <a:r>
              <a:rPr lang="en-GB" dirty="0"/>
              <a:t>Also, you can make your own agreement but it has to be in writing.</a:t>
            </a:r>
          </a:p>
        </p:txBody>
      </p:sp>
    </p:spTree>
    <p:extLst>
      <p:ext uri="{BB962C8B-B14F-4D97-AF65-F5344CB8AC3E}">
        <p14:creationId xmlns:p14="http://schemas.microsoft.com/office/powerpoint/2010/main" val="3287555934"/>
      </p:ext>
    </p:extLst>
  </p:cSld>
  <p:clrMapOvr>
    <a:masterClrMapping/>
  </p:clrMapOvr>
  <mc:AlternateContent xmlns:mc="http://schemas.openxmlformats.org/markup-compatibility/2006" xmlns:p14="http://schemas.microsoft.com/office/powerpoint/2010/main">
    <mc:Choice Requires="p14">
      <p:transition spd="slow" p14:dur="2000" advTm="37704"/>
    </mc:Choice>
    <mc:Fallback xmlns="">
      <p:transition spd="slow" advTm="3770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a:xfrm>
            <a:off x="457200" y="274638"/>
            <a:ext cx="8651304" cy="1143000"/>
          </a:xfrm>
        </p:spPr>
        <p:txBody>
          <a:bodyPr>
            <a:normAutofit fontScale="90000"/>
          </a:bodyPr>
          <a:lstStyle/>
          <a:p>
            <a:r>
              <a:rPr lang="en-GB" dirty="0"/>
              <a:t>Your responsibilities as a member</a:t>
            </a:r>
          </a:p>
        </p:txBody>
      </p:sp>
      <p:sp>
        <p:nvSpPr>
          <p:cNvPr id="6" name="Rectangle 5">
            <a:extLst>
              <a:ext uri="{FF2B5EF4-FFF2-40B4-BE49-F238E27FC236}">
                <a16:creationId xmlns:a16="http://schemas.microsoft.com/office/drawing/2014/main" id="{3E7C6CEA-B4A6-4B87-A334-A6032A66FEEE}"/>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002097927"/>
      </p:ext>
    </p:extLst>
  </p:cSld>
  <p:clrMapOvr>
    <a:masterClrMapping/>
  </p:clrMapOvr>
  <mc:AlternateContent xmlns:mc="http://schemas.openxmlformats.org/markup-compatibility/2006" xmlns:p14="http://schemas.microsoft.com/office/powerpoint/2010/main">
    <mc:Choice Requires="p14">
      <p:transition spd="slow" p14:dur="2000" advTm="20271"/>
    </mc:Choice>
    <mc:Fallback xmlns="">
      <p:transition spd="slow" advTm="2027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DA24-C53F-4758-A338-3EF9CF48BACC}"/>
              </a:ext>
            </a:extLst>
          </p:cNvPr>
          <p:cNvSpPr>
            <a:spLocks noGrp="1"/>
          </p:cNvSpPr>
          <p:nvPr>
            <p:ph type="title"/>
          </p:nvPr>
        </p:nvSpPr>
        <p:spPr>
          <a:xfrm>
            <a:off x="457200" y="274638"/>
            <a:ext cx="8507288" cy="1143000"/>
          </a:xfrm>
        </p:spPr>
        <p:txBody>
          <a:bodyPr>
            <a:normAutofit fontScale="90000"/>
          </a:bodyPr>
          <a:lstStyle/>
          <a:p>
            <a:r>
              <a:rPr lang="en-GB" dirty="0"/>
              <a:t>Your responsibilities as a member</a:t>
            </a:r>
          </a:p>
        </p:txBody>
      </p:sp>
      <p:sp>
        <p:nvSpPr>
          <p:cNvPr id="3" name="Content Placeholder 2">
            <a:extLst>
              <a:ext uri="{FF2B5EF4-FFF2-40B4-BE49-F238E27FC236}">
                <a16:creationId xmlns:a16="http://schemas.microsoft.com/office/drawing/2014/main" id="{1ED00FE7-3853-47E5-B343-5283BF232358}"/>
              </a:ext>
            </a:extLst>
          </p:cNvPr>
          <p:cNvSpPr>
            <a:spLocks noGrp="1"/>
          </p:cNvSpPr>
          <p:nvPr>
            <p:ph idx="1"/>
          </p:nvPr>
        </p:nvSpPr>
        <p:spPr/>
        <p:txBody>
          <a:bodyPr>
            <a:normAutofit/>
          </a:bodyPr>
          <a:lstStyle/>
          <a:p>
            <a:r>
              <a:rPr lang="en-GB" dirty="0"/>
              <a:t>If they are unable to attend:</a:t>
            </a:r>
          </a:p>
          <a:p>
            <a:pPr lvl="1"/>
            <a:r>
              <a:rPr lang="en-GB" dirty="0"/>
              <a:t>Let the group members know if they are unable to attend.</a:t>
            </a:r>
          </a:p>
          <a:p>
            <a:pPr lvl="1"/>
            <a:r>
              <a:rPr lang="en-GB" dirty="0"/>
              <a:t>Send them any work (even if incomplete) to show you are still engaging.</a:t>
            </a:r>
          </a:p>
          <a:p>
            <a:pPr lvl="1"/>
            <a:r>
              <a:rPr lang="en-GB" dirty="0"/>
              <a:t>Expect an email from a member with details of what ‘they have to do’. </a:t>
            </a:r>
          </a:p>
        </p:txBody>
      </p:sp>
      <p:sp>
        <p:nvSpPr>
          <p:cNvPr id="4" name="Rectangle 3">
            <a:extLst>
              <a:ext uri="{FF2B5EF4-FFF2-40B4-BE49-F238E27FC236}">
                <a16:creationId xmlns:a16="http://schemas.microsoft.com/office/drawing/2014/main" id="{988AF8EC-A880-4AC0-B824-67C76A054274}"/>
              </a:ext>
            </a:extLst>
          </p:cNvPr>
          <p:cNvSpPr/>
          <p:nvPr/>
        </p:nvSpPr>
        <p:spPr>
          <a:xfrm>
            <a:off x="3635896" y="-43629"/>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880828578"/>
      </p:ext>
    </p:extLst>
  </p:cSld>
  <p:clrMapOvr>
    <a:masterClrMapping/>
  </p:clrMapOvr>
  <mc:AlternateContent xmlns:mc="http://schemas.openxmlformats.org/markup-compatibility/2006" xmlns:p14="http://schemas.microsoft.com/office/powerpoint/2010/main">
    <mc:Choice Requires="p14">
      <p:transition spd="slow" p14:dur="2000" advTm="81368"/>
    </mc:Choice>
    <mc:Fallback xmlns="">
      <p:transition spd="slow" advTm="81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FB6116CA-0F5B-4F69-A62D-6FDEDF276900}"/>
              </a:ext>
            </a:extLst>
          </p:cNvPr>
          <p:cNvSpPr>
            <a:spLocks noGrp="1" noChangeArrowheads="1"/>
          </p:cNvSpPr>
          <p:nvPr>
            <p:ph type="title"/>
          </p:nvPr>
        </p:nvSpPr>
        <p:spPr/>
        <p:txBody>
          <a:bodyPr>
            <a:normAutofit/>
          </a:bodyPr>
          <a:lstStyle/>
          <a:p>
            <a:pPr algn="ctr"/>
            <a:r>
              <a:rPr lang="en-GB" b="1" dirty="0"/>
              <a:t>Lecture content</a:t>
            </a:r>
          </a:p>
        </p:txBody>
      </p:sp>
      <p:sp>
        <p:nvSpPr>
          <p:cNvPr id="3" name="Content Placeholder 2"/>
          <p:cNvSpPr>
            <a:spLocks noGrp="1"/>
          </p:cNvSpPr>
          <p:nvPr>
            <p:ph idx="1"/>
          </p:nvPr>
        </p:nvSpPr>
        <p:spPr/>
        <p:txBody>
          <a:bodyPr>
            <a:normAutofit/>
          </a:bodyPr>
          <a:lstStyle/>
          <a:p>
            <a:r>
              <a:rPr lang="en-GB" sz="2800" dirty="0"/>
              <a:t>Value of team work in a group</a:t>
            </a:r>
          </a:p>
          <a:p>
            <a:r>
              <a:rPr lang="en-GB" sz="2800" dirty="0"/>
              <a:t>Difficulties working in a group</a:t>
            </a:r>
          </a:p>
          <a:p>
            <a:r>
              <a:rPr lang="en-GB" sz="2800" dirty="0"/>
              <a:t>Roles within a group</a:t>
            </a:r>
          </a:p>
          <a:p>
            <a:r>
              <a:rPr lang="en-GB" sz="2800" dirty="0"/>
              <a:t>What makes a good team player</a:t>
            </a:r>
          </a:p>
          <a:p>
            <a:r>
              <a:rPr lang="en-GB" sz="2800" dirty="0"/>
              <a:t>Having a back-up plan</a:t>
            </a:r>
          </a:p>
          <a:p>
            <a:r>
              <a:rPr lang="en-GB" sz="2800" dirty="0"/>
              <a:t>What makes a team work well</a:t>
            </a:r>
          </a:p>
          <a:p>
            <a:r>
              <a:rPr lang="en-GB" sz="2800" dirty="0"/>
              <a:t>Working with diverse people.</a:t>
            </a:r>
          </a:p>
          <a:p>
            <a:r>
              <a:rPr lang="en-GB" sz="2800" dirty="0"/>
              <a:t>Final reflection</a:t>
            </a:r>
          </a:p>
        </p:txBody>
      </p:sp>
      <p:pic>
        <p:nvPicPr>
          <p:cNvPr id="2" name="Picture 1">
            <a:extLst>
              <a:ext uri="{FF2B5EF4-FFF2-40B4-BE49-F238E27FC236}">
                <a16:creationId xmlns:a16="http://schemas.microsoft.com/office/drawing/2014/main" id="{B2F1CCA2-F224-4174-8515-CB8D0F12ECEC}"/>
              </a:ext>
            </a:extLst>
          </p:cNvPr>
          <p:cNvPicPr>
            <a:picLocks noChangeAspect="1"/>
          </p:cNvPicPr>
          <p:nvPr/>
        </p:nvPicPr>
        <p:blipFill>
          <a:blip r:embed="rId3"/>
          <a:stretch>
            <a:fillRect/>
          </a:stretch>
        </p:blipFill>
        <p:spPr>
          <a:xfrm>
            <a:off x="6048656" y="4221088"/>
            <a:ext cx="2686050" cy="1704975"/>
          </a:xfrm>
          <a:prstGeom prst="rect">
            <a:avLst/>
          </a:prstGeom>
        </p:spPr>
      </p:pic>
    </p:spTree>
    <p:custDataLst>
      <p:tags r:id="rId1"/>
    </p:custDataLst>
    <p:extLst>
      <p:ext uri="{BB962C8B-B14F-4D97-AF65-F5344CB8AC3E}">
        <p14:creationId xmlns:p14="http://schemas.microsoft.com/office/powerpoint/2010/main" val="2891284591"/>
      </p:ext>
    </p:extLst>
  </p:cSld>
  <p:clrMapOvr>
    <a:masterClrMapping/>
  </p:clrMapOvr>
  <mc:AlternateContent xmlns:mc="http://schemas.openxmlformats.org/markup-compatibility/2006" xmlns:p14="http://schemas.microsoft.com/office/powerpoint/2010/main">
    <mc:Choice Requires="p14">
      <p:transition spd="slow" p14:dur="2000" advTm="62542"/>
    </mc:Choice>
    <mc:Fallback xmlns="">
      <p:transition spd="slow" advTm="625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7C0A0-CB78-4310-9261-9A40D031CF56}"/>
              </a:ext>
            </a:extLst>
          </p:cNvPr>
          <p:cNvSpPr>
            <a:spLocks noGrp="1"/>
          </p:cNvSpPr>
          <p:nvPr>
            <p:ph type="title"/>
          </p:nvPr>
        </p:nvSpPr>
        <p:spPr/>
        <p:txBody>
          <a:bodyPr/>
          <a:lstStyle/>
          <a:p>
            <a:r>
              <a:rPr lang="en-GB" dirty="0"/>
              <a:t>Roles: </a:t>
            </a:r>
            <a:r>
              <a:rPr lang="en-GB" sz="3600" dirty="0"/>
              <a:t>rotate?</a:t>
            </a:r>
            <a:endParaRPr lang="en-GB" dirty="0"/>
          </a:p>
        </p:txBody>
      </p:sp>
      <p:sp>
        <p:nvSpPr>
          <p:cNvPr id="3" name="Content Placeholder 2"/>
          <p:cNvSpPr>
            <a:spLocks noGrp="1"/>
          </p:cNvSpPr>
          <p:nvPr>
            <p:ph idx="1"/>
          </p:nvPr>
        </p:nvSpPr>
        <p:spPr/>
        <p:txBody>
          <a:bodyPr>
            <a:normAutofit lnSpcReduction="10000"/>
          </a:bodyPr>
          <a:lstStyle/>
          <a:p>
            <a:r>
              <a:rPr lang="en-GB" sz="2800" b="1" dirty="0"/>
              <a:t>Chair or facilitator</a:t>
            </a:r>
            <a:r>
              <a:rPr lang="en-GB" sz="2800" dirty="0"/>
              <a:t>: </a:t>
            </a:r>
          </a:p>
          <a:p>
            <a:pPr lvl="1"/>
            <a:r>
              <a:rPr lang="en-GB" sz="2000" dirty="0"/>
              <a:t>ensures everyone gets an opportunity to contribute in meetings and to task</a:t>
            </a:r>
          </a:p>
          <a:p>
            <a:pPr lvl="1"/>
            <a:r>
              <a:rPr lang="en-GB" sz="2000" dirty="0"/>
              <a:t>ensures all important points covered</a:t>
            </a:r>
          </a:p>
          <a:p>
            <a:r>
              <a:rPr lang="en-GB" sz="2800" b="1" dirty="0"/>
              <a:t>Note-taker: </a:t>
            </a:r>
            <a:r>
              <a:rPr lang="en-GB" sz="2000" dirty="0"/>
              <a:t>Write what you agreed on.</a:t>
            </a:r>
          </a:p>
          <a:p>
            <a:r>
              <a:rPr lang="en-GB" sz="2800" b="1" dirty="0"/>
              <a:t>Time-keeper:</a:t>
            </a:r>
          </a:p>
          <a:p>
            <a:pPr marL="742950" lvl="2" indent="-342900">
              <a:buFont typeface="Arial" panose="020B0604020202020204" pitchFamily="34" charset="0"/>
              <a:buChar char="−"/>
            </a:pPr>
            <a:r>
              <a:rPr lang="en-GB" sz="2000" dirty="0"/>
              <a:t>keeps meetings moving</a:t>
            </a:r>
          </a:p>
          <a:p>
            <a:r>
              <a:rPr lang="en-GB" sz="2800" b="1" dirty="0"/>
              <a:t>Group co-ordinator: </a:t>
            </a:r>
          </a:p>
          <a:p>
            <a:pPr lvl="1"/>
            <a:r>
              <a:rPr lang="en-GB" sz="2000" dirty="0"/>
              <a:t>contact details</a:t>
            </a:r>
          </a:p>
          <a:p>
            <a:pPr lvl="1"/>
            <a:r>
              <a:rPr lang="en-GB" sz="2000" dirty="0"/>
              <a:t>books room </a:t>
            </a:r>
          </a:p>
          <a:p>
            <a:pPr lvl="1"/>
            <a:r>
              <a:rPr lang="en-GB" sz="2000" dirty="0"/>
              <a:t>produces and distributes meeting notes and agenda</a:t>
            </a:r>
          </a:p>
          <a:p>
            <a:endParaRPr lang="en-GB" dirty="0"/>
          </a:p>
        </p:txBody>
      </p:sp>
      <p:sp>
        <p:nvSpPr>
          <p:cNvPr id="4" name="Rectangle 3"/>
          <p:cNvSpPr/>
          <p:nvPr/>
        </p:nvSpPr>
        <p:spPr>
          <a:xfrm>
            <a:off x="5076056" y="0"/>
            <a:ext cx="3759362" cy="553998"/>
          </a:xfrm>
          <a:prstGeom prst="rect">
            <a:avLst/>
          </a:prstGeom>
        </p:spPr>
        <p:txBody>
          <a:bodyPr wrap="none">
            <a:spAutoFit/>
          </a:bodyPr>
          <a:lstStyle/>
          <a:p>
            <a:r>
              <a:rPr lang="en-GB" sz="3000" b="1" kern="0" dirty="0">
                <a:solidFill>
                  <a:schemeClr val="tx2"/>
                </a:solidFill>
                <a:latin typeface="AvantGarde Bk BT"/>
              </a:rPr>
              <a:t>3.Roles within a group</a:t>
            </a:r>
            <a:endParaRPr lang="en-GB" dirty="0">
              <a:solidFill>
                <a:schemeClr val="tx2"/>
              </a:solidFill>
            </a:endParaRPr>
          </a:p>
        </p:txBody>
      </p:sp>
      <p:pic>
        <p:nvPicPr>
          <p:cNvPr id="2" name="Picture 1">
            <a:extLst>
              <a:ext uri="{FF2B5EF4-FFF2-40B4-BE49-F238E27FC236}">
                <a16:creationId xmlns:a16="http://schemas.microsoft.com/office/drawing/2014/main" id="{E4E480DB-566D-4A2A-9D9F-17968BC95540}"/>
              </a:ext>
            </a:extLst>
          </p:cNvPr>
          <p:cNvPicPr>
            <a:picLocks noChangeAspect="1"/>
          </p:cNvPicPr>
          <p:nvPr/>
        </p:nvPicPr>
        <p:blipFill>
          <a:blip r:embed="rId2"/>
          <a:stretch>
            <a:fillRect/>
          </a:stretch>
        </p:blipFill>
        <p:spPr>
          <a:xfrm>
            <a:off x="6357689" y="2975793"/>
            <a:ext cx="2390775" cy="1914525"/>
          </a:xfrm>
          <a:prstGeom prst="rect">
            <a:avLst/>
          </a:prstGeom>
        </p:spPr>
      </p:pic>
    </p:spTree>
    <p:extLst>
      <p:ext uri="{BB962C8B-B14F-4D97-AF65-F5344CB8AC3E}">
        <p14:creationId xmlns:p14="http://schemas.microsoft.com/office/powerpoint/2010/main" val="148339367"/>
      </p:ext>
    </p:extLst>
  </p:cSld>
  <p:clrMapOvr>
    <a:masterClrMapping/>
  </p:clrMapOvr>
  <mc:AlternateContent xmlns:mc="http://schemas.openxmlformats.org/markup-compatibility/2006" xmlns:p14="http://schemas.microsoft.com/office/powerpoint/2010/main">
    <mc:Choice Requires="p14">
      <p:transition spd="slow" p14:dur="2000" advTm="91171"/>
    </mc:Choice>
    <mc:Fallback xmlns="">
      <p:transition spd="slow" advTm="9117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Allocating roles</a:t>
            </a:r>
          </a:p>
        </p:txBody>
      </p:sp>
      <p:sp>
        <p:nvSpPr>
          <p:cNvPr id="3" name="Content Placeholder 2"/>
          <p:cNvSpPr>
            <a:spLocks noGrp="1"/>
          </p:cNvSpPr>
          <p:nvPr>
            <p:ph idx="1"/>
          </p:nvPr>
        </p:nvSpPr>
        <p:spPr/>
        <p:txBody>
          <a:bodyPr/>
          <a:lstStyle/>
          <a:p>
            <a:pPr marL="0" indent="0" algn="ctr">
              <a:buNone/>
            </a:pPr>
            <a:r>
              <a:rPr lang="en-GB" dirty="0"/>
              <a:t>Get to know your group to work out individual skills and qualities</a:t>
            </a:r>
          </a:p>
        </p:txBody>
      </p:sp>
      <p:sp>
        <p:nvSpPr>
          <p:cNvPr id="5" name="Rectangle 4"/>
          <p:cNvSpPr/>
          <p:nvPr/>
        </p:nvSpPr>
        <p:spPr>
          <a:xfrm>
            <a:off x="5148064" y="-43629"/>
            <a:ext cx="3759362" cy="553998"/>
          </a:xfrm>
          <a:prstGeom prst="rect">
            <a:avLst/>
          </a:prstGeom>
        </p:spPr>
        <p:txBody>
          <a:bodyPr wrap="none">
            <a:spAutoFit/>
          </a:bodyPr>
          <a:lstStyle/>
          <a:p>
            <a:r>
              <a:rPr lang="en-GB" sz="3000" b="1" kern="0" dirty="0">
                <a:solidFill>
                  <a:schemeClr val="tx2"/>
                </a:solidFill>
                <a:latin typeface="AvantGarde Bk BT"/>
              </a:rPr>
              <a:t>3.Roles within a group</a:t>
            </a:r>
            <a:endParaRPr lang="en-GB" dirty="0">
              <a:solidFill>
                <a:schemeClr val="tx2"/>
              </a:solidFill>
            </a:endParaRPr>
          </a:p>
        </p:txBody>
      </p:sp>
      <p:pic>
        <p:nvPicPr>
          <p:cNvPr id="3074" name="Picture 2" descr="C:\Users\lclivese\AppData\Local\Microsoft\Windows\Temporary Internet Files\Content.IE5\Z0DEV88P\MC9000786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3501008"/>
            <a:ext cx="1696655" cy="238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844725"/>
      </p:ext>
    </p:extLst>
  </p:cSld>
  <p:clrMapOvr>
    <a:masterClrMapping/>
  </p:clrMapOvr>
  <mc:AlternateContent xmlns:mc="http://schemas.openxmlformats.org/markup-compatibility/2006" xmlns:p14="http://schemas.microsoft.com/office/powerpoint/2010/main">
    <mc:Choice Requires="p14">
      <p:transition spd="slow" p14:dur="2000" advTm="48400"/>
    </mc:Choice>
    <mc:Fallback xmlns="">
      <p:transition spd="slow" advTm="484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A. Social skills and qualities</a:t>
            </a:r>
          </a:p>
        </p:txBody>
      </p:sp>
      <p:sp>
        <p:nvSpPr>
          <p:cNvPr id="3" name="Content Placeholder 2"/>
          <p:cNvSpPr>
            <a:spLocks noGrp="1"/>
          </p:cNvSpPr>
          <p:nvPr>
            <p:ph idx="1"/>
          </p:nvPr>
        </p:nvSpPr>
        <p:spPr/>
        <p:txBody>
          <a:bodyPr/>
          <a:lstStyle/>
          <a:p>
            <a:r>
              <a:rPr lang="en-GB" dirty="0"/>
              <a:t>Active listening</a:t>
            </a:r>
          </a:p>
          <a:p>
            <a:r>
              <a:rPr lang="en-GB" dirty="0"/>
              <a:t>Social perceptiveness</a:t>
            </a:r>
          </a:p>
          <a:p>
            <a:r>
              <a:rPr lang="en-GB" dirty="0"/>
              <a:t>Self-monitoring</a:t>
            </a:r>
          </a:p>
          <a:p>
            <a:r>
              <a:rPr lang="en-GB" dirty="0"/>
              <a:t>Selflessness</a:t>
            </a:r>
          </a:p>
          <a:p>
            <a:r>
              <a:rPr lang="en-GB" dirty="0"/>
              <a:t>Warmth and co-operation</a:t>
            </a:r>
          </a:p>
          <a:p>
            <a:r>
              <a:rPr lang="en-GB" dirty="0"/>
              <a:t>Patience and tolerance</a:t>
            </a:r>
          </a:p>
        </p:txBody>
      </p:sp>
      <p:sp>
        <p:nvSpPr>
          <p:cNvPr id="4" name="Rectangle 3"/>
          <p:cNvSpPr/>
          <p:nvPr/>
        </p:nvSpPr>
        <p:spPr>
          <a:xfrm>
            <a:off x="3486015" y="-33672"/>
            <a:ext cx="5652509" cy="553998"/>
          </a:xfrm>
          <a:prstGeom prst="rect">
            <a:avLst/>
          </a:prstGeom>
        </p:spPr>
        <p:txBody>
          <a:bodyPr wrap="none">
            <a:spAutoFit/>
          </a:bodyPr>
          <a:lstStyle/>
          <a:p>
            <a:r>
              <a:rPr lang="en-GB" sz="3000" b="1" kern="0" dirty="0">
                <a:solidFill>
                  <a:schemeClr val="tx2"/>
                </a:solidFill>
                <a:latin typeface="AvantGarde Bk BT"/>
              </a:rPr>
              <a:t>4.What makes a good team player</a:t>
            </a:r>
            <a:endParaRPr lang="en-GB" dirty="0">
              <a:solidFill>
                <a:schemeClr val="tx2"/>
              </a:solidFill>
            </a:endParaRPr>
          </a:p>
        </p:txBody>
      </p:sp>
    </p:spTree>
    <p:custDataLst>
      <p:tags r:id="rId1"/>
    </p:custDataLst>
    <p:extLst>
      <p:ext uri="{BB962C8B-B14F-4D97-AF65-F5344CB8AC3E}">
        <p14:creationId xmlns:p14="http://schemas.microsoft.com/office/powerpoint/2010/main" val="3213622888"/>
      </p:ext>
    </p:extLst>
  </p:cSld>
  <p:clrMapOvr>
    <a:masterClrMapping/>
  </p:clrMapOvr>
  <mc:AlternateContent xmlns:mc="http://schemas.openxmlformats.org/markup-compatibility/2006" xmlns:p14="http://schemas.microsoft.com/office/powerpoint/2010/main">
    <mc:Choice Requires="p14">
      <p:transition spd="slow" p14:dur="2000" advTm="72967"/>
    </mc:Choice>
    <mc:Fallback xmlns="">
      <p:transition spd="slow" advTm="72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b="1" dirty="0"/>
              <a:t>B. Inter-personal and self-management knowledge, skills and abilities</a:t>
            </a:r>
          </a:p>
        </p:txBody>
      </p:sp>
      <p:sp>
        <p:nvSpPr>
          <p:cNvPr id="3" name="Content Placeholder 2"/>
          <p:cNvSpPr>
            <a:spLocks noGrp="1"/>
          </p:cNvSpPr>
          <p:nvPr>
            <p:ph idx="1"/>
          </p:nvPr>
        </p:nvSpPr>
        <p:spPr/>
        <p:txBody>
          <a:bodyPr/>
          <a:lstStyle/>
          <a:p>
            <a:r>
              <a:rPr lang="en-GB" dirty="0"/>
              <a:t>Conflict resolution</a:t>
            </a:r>
          </a:p>
          <a:p>
            <a:r>
              <a:rPr lang="en-GB" dirty="0"/>
              <a:t>Collaborative problem solving</a:t>
            </a:r>
          </a:p>
          <a:p>
            <a:r>
              <a:rPr lang="en-GB" dirty="0"/>
              <a:t>Communication</a:t>
            </a:r>
          </a:p>
          <a:p>
            <a:r>
              <a:rPr lang="en-GB" dirty="0"/>
              <a:t>Goal-setting and performance management</a:t>
            </a:r>
          </a:p>
          <a:p>
            <a:r>
              <a:rPr lang="en-GB" dirty="0"/>
              <a:t>Planning and task co-ordination</a:t>
            </a:r>
          </a:p>
        </p:txBody>
      </p:sp>
      <p:sp>
        <p:nvSpPr>
          <p:cNvPr id="4" name="Rectangle 3"/>
          <p:cNvSpPr/>
          <p:nvPr/>
        </p:nvSpPr>
        <p:spPr>
          <a:xfrm>
            <a:off x="3491491" y="-31238"/>
            <a:ext cx="5652509" cy="553998"/>
          </a:xfrm>
          <a:prstGeom prst="rect">
            <a:avLst/>
          </a:prstGeom>
        </p:spPr>
        <p:txBody>
          <a:bodyPr wrap="none">
            <a:spAutoFit/>
          </a:bodyPr>
          <a:lstStyle/>
          <a:p>
            <a:r>
              <a:rPr lang="en-GB" sz="3000" b="1" kern="0" dirty="0">
                <a:solidFill>
                  <a:schemeClr val="tx2"/>
                </a:solidFill>
                <a:latin typeface="AvantGarde Bk BT"/>
              </a:rPr>
              <a:t>4.What makes a good team player</a:t>
            </a:r>
            <a:endParaRPr lang="en-GB" dirty="0">
              <a:solidFill>
                <a:schemeClr val="tx2"/>
              </a:solidFill>
            </a:endParaRPr>
          </a:p>
        </p:txBody>
      </p:sp>
    </p:spTree>
    <p:custDataLst>
      <p:tags r:id="rId1"/>
    </p:custDataLst>
    <p:extLst>
      <p:ext uri="{BB962C8B-B14F-4D97-AF65-F5344CB8AC3E}">
        <p14:creationId xmlns:p14="http://schemas.microsoft.com/office/powerpoint/2010/main" val="4000567027"/>
      </p:ext>
    </p:extLst>
  </p:cSld>
  <p:clrMapOvr>
    <a:masterClrMapping/>
  </p:clrMapOvr>
  <mc:AlternateContent xmlns:mc="http://schemas.openxmlformats.org/markup-compatibility/2006" xmlns:p14="http://schemas.microsoft.com/office/powerpoint/2010/main">
    <mc:Choice Requires="p14">
      <p:transition spd="slow" p14:dur="2000" advTm="62634"/>
    </mc:Choice>
    <mc:Fallback xmlns="">
      <p:transition spd="slow" advTm="626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A65B-D8DB-49EE-A73E-47A78F0EEACD}"/>
              </a:ext>
            </a:extLst>
          </p:cNvPr>
          <p:cNvSpPr>
            <a:spLocks noGrp="1"/>
          </p:cNvSpPr>
          <p:nvPr>
            <p:ph type="title"/>
          </p:nvPr>
        </p:nvSpPr>
        <p:spPr/>
        <p:txBody>
          <a:bodyPr/>
          <a:lstStyle/>
          <a:p>
            <a:r>
              <a:rPr lang="en-GB" dirty="0"/>
              <a:t>Backup plan?</a:t>
            </a:r>
          </a:p>
        </p:txBody>
      </p:sp>
      <p:sp>
        <p:nvSpPr>
          <p:cNvPr id="12291" name="Rectangle 3"/>
          <p:cNvSpPr>
            <a:spLocks noGrp="1" noChangeArrowheads="1"/>
          </p:cNvSpPr>
          <p:nvPr>
            <p:ph idx="1"/>
          </p:nvPr>
        </p:nvSpPr>
        <p:spPr/>
        <p:txBody>
          <a:bodyPr/>
          <a:lstStyle/>
          <a:p>
            <a:pPr>
              <a:buFontTx/>
              <a:buNone/>
            </a:pPr>
            <a:r>
              <a:rPr lang="en-US" altLang="en-US" dirty="0"/>
              <a:t>Imagine you are in a project and someone falls ill. </a:t>
            </a:r>
          </a:p>
          <a:p>
            <a:pPr>
              <a:buFontTx/>
              <a:buNone/>
            </a:pPr>
            <a:endParaRPr lang="en-US" altLang="en-US" dirty="0"/>
          </a:p>
          <a:p>
            <a:pPr>
              <a:buFontTx/>
              <a:buNone/>
            </a:pPr>
            <a:r>
              <a:rPr lang="en-US" altLang="en-US" dirty="0"/>
              <a:t>They might not be able to complete their bit of the project!  </a:t>
            </a:r>
          </a:p>
          <a:p>
            <a:pPr>
              <a:buFontTx/>
              <a:buNone/>
            </a:pPr>
            <a:endParaRPr lang="en-US" altLang="en-US" dirty="0"/>
          </a:p>
          <a:p>
            <a:pPr>
              <a:buFontTx/>
              <a:buNone/>
            </a:pPr>
            <a:r>
              <a:rPr lang="en-US" altLang="en-US" dirty="0"/>
              <a:t>What will you do?  </a:t>
            </a:r>
          </a:p>
          <a:p>
            <a:pPr>
              <a:buFontTx/>
              <a:buNone/>
            </a:pPr>
            <a:endParaRPr lang="en-US" altLang="en-US" dirty="0"/>
          </a:p>
          <a:p>
            <a:pPr>
              <a:buFontTx/>
              <a:buNone/>
            </a:pPr>
            <a:endParaRPr lang="en-US" altLang="en-US" dirty="0"/>
          </a:p>
          <a:p>
            <a:pPr>
              <a:buFontTx/>
              <a:buNone/>
            </a:pPr>
            <a:endParaRPr lang="en-US" altLang="en-US" dirty="0"/>
          </a:p>
        </p:txBody>
      </p:sp>
      <p:sp>
        <p:nvSpPr>
          <p:cNvPr id="7" name="Rectangle 6"/>
          <p:cNvSpPr/>
          <p:nvPr/>
        </p:nvSpPr>
        <p:spPr>
          <a:xfrm>
            <a:off x="5004048" y="116632"/>
            <a:ext cx="3998210" cy="553998"/>
          </a:xfrm>
          <a:prstGeom prst="rect">
            <a:avLst/>
          </a:prstGeom>
        </p:spPr>
        <p:txBody>
          <a:bodyPr wrap="none">
            <a:spAutoFit/>
          </a:bodyPr>
          <a:lstStyle/>
          <a:p>
            <a:r>
              <a:rPr lang="en-GB" sz="3000" b="1" kern="0" dirty="0">
                <a:solidFill>
                  <a:schemeClr val="tx2"/>
                </a:solidFill>
                <a:latin typeface="AvantGarde Bk BT"/>
              </a:rPr>
              <a:t>5.Having a back-up plan</a:t>
            </a:r>
            <a:endParaRPr lang="en-GB" dirty="0">
              <a:solidFill>
                <a:schemeClr val="tx2"/>
              </a:solidFill>
            </a:endParaRPr>
          </a:p>
        </p:txBody>
      </p:sp>
      <p:pic>
        <p:nvPicPr>
          <p:cNvPr id="4098" name="Picture 2" descr="C:\Users\lclivese\AppData\Local\Microsoft\Windows\Temporary Internet Files\Content.IE5\R0L63FXN\MC9003401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364672"/>
            <a:ext cx="1791310" cy="166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13939"/>
      </p:ext>
    </p:extLst>
  </p:cSld>
  <p:clrMapOvr>
    <a:masterClrMapping/>
  </p:clrMapOvr>
  <mc:AlternateContent xmlns:mc="http://schemas.openxmlformats.org/markup-compatibility/2006" xmlns:p14="http://schemas.microsoft.com/office/powerpoint/2010/main">
    <mc:Choice Requires="p14">
      <p:transition spd="slow" p14:dur="2000" advTm="70645"/>
    </mc:Choice>
    <mc:Fallback xmlns="">
      <p:transition spd="slow" advTm="7064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85AF-0105-4F23-AE41-E43CA4EECAAB}"/>
              </a:ext>
            </a:extLst>
          </p:cNvPr>
          <p:cNvSpPr>
            <a:spLocks noGrp="1"/>
          </p:cNvSpPr>
          <p:nvPr>
            <p:ph type="title"/>
          </p:nvPr>
        </p:nvSpPr>
        <p:spPr/>
        <p:txBody>
          <a:bodyPr/>
          <a:lstStyle/>
          <a:p>
            <a:r>
              <a:rPr lang="en-GB" dirty="0"/>
              <a:t>Continuation:</a:t>
            </a:r>
          </a:p>
        </p:txBody>
      </p:sp>
      <p:sp>
        <p:nvSpPr>
          <p:cNvPr id="12291" name="Rectangle 3"/>
          <p:cNvSpPr>
            <a:spLocks noGrp="1" noChangeArrowheads="1"/>
          </p:cNvSpPr>
          <p:nvPr>
            <p:ph idx="1"/>
          </p:nvPr>
        </p:nvSpPr>
        <p:spPr/>
        <p:txBody>
          <a:bodyPr>
            <a:normAutofit fontScale="92500"/>
          </a:bodyPr>
          <a:lstStyle/>
          <a:p>
            <a:r>
              <a:rPr lang="en-US" altLang="en-US" dirty="0"/>
              <a:t>Keep each other updated at meetings</a:t>
            </a:r>
          </a:p>
          <a:p>
            <a:pPr marL="0" indent="0">
              <a:buNone/>
            </a:pPr>
            <a:endParaRPr lang="en-US" altLang="en-US" dirty="0"/>
          </a:p>
          <a:p>
            <a:r>
              <a:rPr lang="en-US" altLang="en-US" dirty="0"/>
              <a:t>Ensure any relevant information is shared amongst the group</a:t>
            </a:r>
          </a:p>
          <a:p>
            <a:pPr marL="0" indent="0">
              <a:buNone/>
            </a:pPr>
            <a:endParaRPr lang="en-US" altLang="en-US" dirty="0"/>
          </a:p>
          <a:p>
            <a:r>
              <a:rPr lang="en-US" altLang="en-US" dirty="0"/>
              <a:t>Allocate a substitute to, e.g., deliver the</a:t>
            </a:r>
          </a:p>
          <a:p>
            <a:pPr marL="0" indent="0">
              <a:buNone/>
            </a:pPr>
            <a:r>
              <a:rPr lang="en-US" altLang="en-US" dirty="0"/>
              <a:t>   presentation/ write up the final report/ perform</a:t>
            </a:r>
          </a:p>
          <a:p>
            <a:pPr marL="0" indent="0">
              <a:buNone/>
            </a:pPr>
            <a:r>
              <a:rPr lang="en-US" altLang="en-US" dirty="0"/>
              <a:t>   the lab practical. </a:t>
            </a:r>
          </a:p>
          <a:p>
            <a:pPr>
              <a:buFontTx/>
              <a:buNone/>
            </a:pPr>
            <a:endParaRPr lang="en-US" altLang="en-US" dirty="0"/>
          </a:p>
          <a:p>
            <a:pPr>
              <a:buFontTx/>
              <a:buNone/>
            </a:pPr>
            <a:endParaRPr lang="en-US" altLang="en-US" dirty="0"/>
          </a:p>
          <a:p>
            <a:pPr>
              <a:buFontTx/>
              <a:buNone/>
            </a:pPr>
            <a:endParaRPr lang="en-US" altLang="en-US" dirty="0"/>
          </a:p>
        </p:txBody>
      </p:sp>
      <p:sp>
        <p:nvSpPr>
          <p:cNvPr id="3" name="Rectangle 2"/>
          <p:cNvSpPr/>
          <p:nvPr/>
        </p:nvSpPr>
        <p:spPr>
          <a:xfrm>
            <a:off x="4932040" y="192102"/>
            <a:ext cx="3998210" cy="553998"/>
          </a:xfrm>
          <a:prstGeom prst="rect">
            <a:avLst/>
          </a:prstGeom>
        </p:spPr>
        <p:txBody>
          <a:bodyPr wrap="none">
            <a:spAutoFit/>
          </a:bodyPr>
          <a:lstStyle/>
          <a:p>
            <a:r>
              <a:rPr lang="en-GB" sz="3000" b="1" kern="0" dirty="0">
                <a:solidFill>
                  <a:schemeClr val="tx2"/>
                </a:solidFill>
                <a:latin typeface="AvantGarde Bk BT"/>
              </a:rPr>
              <a:t>5.Having a back-up plan</a:t>
            </a:r>
            <a:endParaRPr lang="en-GB" dirty="0">
              <a:solidFill>
                <a:schemeClr val="tx2"/>
              </a:solidFill>
            </a:endParaRPr>
          </a:p>
        </p:txBody>
      </p:sp>
    </p:spTree>
    <p:extLst>
      <p:ext uri="{BB962C8B-B14F-4D97-AF65-F5344CB8AC3E}">
        <p14:creationId xmlns:p14="http://schemas.microsoft.com/office/powerpoint/2010/main" val="2092824994"/>
      </p:ext>
    </p:extLst>
  </p:cSld>
  <p:clrMapOvr>
    <a:masterClrMapping/>
  </p:clrMapOvr>
  <mc:AlternateContent xmlns:mc="http://schemas.openxmlformats.org/markup-compatibility/2006" xmlns:p14="http://schemas.microsoft.com/office/powerpoint/2010/main">
    <mc:Choice Requires="p14">
      <p:transition spd="slow" p14:dur="2000" advTm="46426"/>
    </mc:Choice>
    <mc:Fallback xmlns="">
      <p:transition spd="slow" advTm="464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Organisation</a:t>
            </a:r>
          </a:p>
          <a:p>
            <a:r>
              <a:rPr lang="en-GB" dirty="0"/>
              <a:t>Having a clear agreement (plan)</a:t>
            </a:r>
          </a:p>
          <a:p>
            <a:r>
              <a:rPr lang="en-GB" dirty="0"/>
              <a:t>Being positive and open to the group experience</a:t>
            </a:r>
          </a:p>
          <a:p>
            <a:r>
              <a:rPr lang="en-GB" dirty="0"/>
              <a:t>Being prepared</a:t>
            </a:r>
          </a:p>
          <a:p>
            <a:r>
              <a:rPr lang="en-GB" dirty="0"/>
              <a:t>Having a </a:t>
            </a:r>
            <a:r>
              <a:rPr lang="en-GB" b="1" dirty="0"/>
              <a:t>Plan B</a:t>
            </a:r>
          </a:p>
        </p:txBody>
      </p:sp>
      <p:sp>
        <p:nvSpPr>
          <p:cNvPr id="4" name="Rectangle 3"/>
          <p:cNvSpPr/>
          <p:nvPr/>
        </p:nvSpPr>
        <p:spPr>
          <a:xfrm>
            <a:off x="3813695" y="-2361"/>
            <a:ext cx="5330305" cy="553998"/>
          </a:xfrm>
          <a:prstGeom prst="rect">
            <a:avLst/>
          </a:prstGeom>
        </p:spPr>
        <p:txBody>
          <a:bodyPr wrap="none">
            <a:spAutoFit/>
          </a:bodyPr>
          <a:lstStyle/>
          <a:p>
            <a:r>
              <a:rPr lang="en-GB" sz="3000" b="1" kern="0" dirty="0">
                <a:solidFill>
                  <a:schemeClr val="tx2"/>
                </a:solidFill>
                <a:latin typeface="AvantGarde Bk BT"/>
              </a:rPr>
              <a:t>6.What makes a team work well</a:t>
            </a:r>
            <a:endParaRPr lang="en-GB" dirty="0">
              <a:solidFill>
                <a:schemeClr val="tx2"/>
              </a:solidFill>
            </a:endParaRPr>
          </a:p>
        </p:txBody>
      </p:sp>
    </p:spTree>
    <p:custDataLst>
      <p:tags r:id="rId1"/>
    </p:custDataLst>
    <p:extLst>
      <p:ext uri="{BB962C8B-B14F-4D97-AF65-F5344CB8AC3E}">
        <p14:creationId xmlns:p14="http://schemas.microsoft.com/office/powerpoint/2010/main" val="2636317322"/>
      </p:ext>
    </p:extLst>
  </p:cSld>
  <p:clrMapOvr>
    <a:masterClrMapping/>
  </p:clrMapOvr>
  <mc:AlternateContent xmlns:mc="http://schemas.openxmlformats.org/markup-compatibility/2006" xmlns:p14="http://schemas.microsoft.com/office/powerpoint/2010/main">
    <mc:Choice Requires="p14">
      <p:transition spd="slow" p14:dur="2000" advTm="67696"/>
    </mc:Choice>
    <mc:Fallback xmlns="">
      <p:transition spd="slow" advTm="67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b="1" dirty="0"/>
              <a:t>Summary of the points:</a:t>
            </a:r>
          </a:p>
          <a:p>
            <a:r>
              <a:rPr lang="en-GB" b="1" kern="0" dirty="0">
                <a:solidFill>
                  <a:schemeClr val="tx2"/>
                </a:solidFill>
                <a:latin typeface="AvantGarde Bk BT"/>
              </a:rPr>
              <a:t>1.Value of team work in a group</a:t>
            </a:r>
          </a:p>
          <a:p>
            <a:r>
              <a:rPr lang="en-GB" b="1" kern="0" dirty="0">
                <a:solidFill>
                  <a:schemeClr val="tx2"/>
                </a:solidFill>
                <a:latin typeface="AvantGarde Bk BT"/>
              </a:rPr>
              <a:t>2.Difficulties working in a group</a:t>
            </a:r>
            <a:endParaRPr lang="en-GB" b="1" dirty="0"/>
          </a:p>
          <a:p>
            <a:r>
              <a:rPr lang="en-GB" b="1" kern="0" dirty="0">
                <a:solidFill>
                  <a:schemeClr val="tx2"/>
                </a:solidFill>
                <a:latin typeface="AvantGarde Bk BT"/>
              </a:rPr>
              <a:t>3.Roles within a group</a:t>
            </a:r>
            <a:endParaRPr lang="en-GB" b="1" dirty="0"/>
          </a:p>
          <a:p>
            <a:r>
              <a:rPr lang="en-GB" b="1" kern="0" dirty="0">
                <a:solidFill>
                  <a:schemeClr val="tx2"/>
                </a:solidFill>
                <a:latin typeface="AvantGarde Bk BT"/>
              </a:rPr>
              <a:t>4.What makes a good team player</a:t>
            </a:r>
            <a:endParaRPr lang="en-GB" b="1" dirty="0"/>
          </a:p>
          <a:p>
            <a:r>
              <a:rPr lang="en-GB" b="1" kern="0" dirty="0">
                <a:solidFill>
                  <a:schemeClr val="tx2"/>
                </a:solidFill>
                <a:latin typeface="AvantGarde Bk BT"/>
              </a:rPr>
              <a:t>5.Having a back-up plan</a:t>
            </a:r>
            <a:endParaRPr lang="en-GB" b="1" dirty="0"/>
          </a:p>
          <a:p>
            <a:r>
              <a:rPr lang="en-GB" b="1" kern="0" dirty="0">
                <a:solidFill>
                  <a:schemeClr val="tx2"/>
                </a:solidFill>
                <a:latin typeface="AvantGarde Bk BT"/>
              </a:rPr>
              <a:t>6.What makes a team work well</a:t>
            </a:r>
            <a:endParaRPr lang="en-GB" dirty="0">
              <a:solidFill>
                <a:schemeClr val="tx2"/>
              </a:solidFill>
            </a:endParaRPr>
          </a:p>
          <a:p>
            <a:endParaRPr lang="en-GB" b="1" dirty="0"/>
          </a:p>
        </p:txBody>
      </p:sp>
    </p:spTree>
    <p:custDataLst>
      <p:tags r:id="rId1"/>
    </p:custDataLst>
    <p:extLst>
      <p:ext uri="{BB962C8B-B14F-4D97-AF65-F5344CB8AC3E}">
        <p14:creationId xmlns:p14="http://schemas.microsoft.com/office/powerpoint/2010/main" val="3814167469"/>
      </p:ext>
    </p:extLst>
  </p:cSld>
  <p:clrMapOvr>
    <a:masterClrMapping/>
  </p:clrMapOvr>
  <mc:AlternateContent xmlns:mc="http://schemas.openxmlformats.org/markup-compatibility/2006" xmlns:p14="http://schemas.microsoft.com/office/powerpoint/2010/main">
    <mc:Choice Requires="p14">
      <p:transition spd="slow" p14:dur="2000" advTm="61008"/>
    </mc:Choice>
    <mc:Fallback xmlns="">
      <p:transition spd="slow" advTm="610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72200" y="188640"/>
            <a:ext cx="2254143" cy="553998"/>
          </a:xfrm>
          <a:prstGeom prst="rect">
            <a:avLst/>
          </a:prstGeom>
        </p:spPr>
        <p:txBody>
          <a:bodyPr wrap="none">
            <a:spAutoFit/>
          </a:bodyPr>
          <a:lstStyle/>
          <a:p>
            <a:r>
              <a:rPr lang="en-GB" sz="3000" b="1" kern="0" dirty="0">
                <a:solidFill>
                  <a:srgbClr val="F8F8F8"/>
                </a:solidFill>
                <a:latin typeface="AvantGarde Bk BT"/>
              </a:rPr>
              <a:t>References</a:t>
            </a:r>
            <a:endParaRPr lang="en-GB" dirty="0"/>
          </a:p>
        </p:txBody>
      </p:sp>
      <p:sp>
        <p:nvSpPr>
          <p:cNvPr id="3" name="Title 2">
            <a:extLst>
              <a:ext uri="{FF2B5EF4-FFF2-40B4-BE49-F238E27FC236}">
                <a16:creationId xmlns:a16="http://schemas.microsoft.com/office/drawing/2014/main" id="{7D69EB40-0731-4348-9495-C9B64E121F7D}"/>
              </a:ext>
            </a:extLst>
          </p:cNvPr>
          <p:cNvSpPr>
            <a:spLocks noGrp="1"/>
          </p:cNvSpPr>
          <p:nvPr>
            <p:ph type="title"/>
          </p:nvPr>
        </p:nvSpPr>
        <p:spPr/>
        <p:txBody>
          <a:bodyPr/>
          <a:lstStyle/>
          <a:p>
            <a:endParaRPr lang="en-GB"/>
          </a:p>
        </p:txBody>
      </p:sp>
      <p:sp>
        <p:nvSpPr>
          <p:cNvPr id="4" name="Content Placeholder 3"/>
          <p:cNvSpPr>
            <a:spLocks noGrp="1"/>
          </p:cNvSpPr>
          <p:nvPr>
            <p:ph idx="1"/>
          </p:nvPr>
        </p:nvSpPr>
        <p:spPr/>
        <p:txBody>
          <a:bodyPr/>
          <a:lstStyle/>
          <a:p>
            <a:pPr marL="0" indent="0">
              <a:buNone/>
            </a:pPr>
            <a:endParaRPr lang="en-GB" sz="1400" dirty="0"/>
          </a:p>
          <a:p>
            <a:pPr marL="0" indent="0">
              <a:buNone/>
            </a:pPr>
            <a:endParaRPr lang="en-GB" sz="1200" dirty="0"/>
          </a:p>
          <a:p>
            <a:pPr marL="0" indent="0">
              <a:buNone/>
            </a:pPr>
            <a:endParaRPr lang="en-GB" sz="1200" dirty="0"/>
          </a:p>
          <a:p>
            <a:pPr marL="0" indent="0">
              <a:buNone/>
            </a:pPr>
            <a:endParaRPr lang="en-GB" sz="1200" dirty="0"/>
          </a:p>
        </p:txBody>
      </p:sp>
      <p:sp>
        <p:nvSpPr>
          <p:cNvPr id="2" name="Rectangle 1"/>
          <p:cNvSpPr/>
          <p:nvPr/>
        </p:nvSpPr>
        <p:spPr>
          <a:xfrm>
            <a:off x="467544" y="2132856"/>
            <a:ext cx="8352928" cy="2616101"/>
          </a:xfrm>
          <a:prstGeom prst="rect">
            <a:avLst/>
          </a:prstGeom>
        </p:spPr>
        <p:txBody>
          <a:bodyPr wrap="square">
            <a:spAutoFit/>
          </a:bodyPr>
          <a:lstStyle/>
          <a:p>
            <a:r>
              <a:rPr lang="en-GB" sz="2800" dirty="0"/>
              <a:t>Levin, P. (2005) </a:t>
            </a:r>
            <a:r>
              <a:rPr lang="en-GB" sz="2800" i="1" dirty="0"/>
              <a:t>Successful teamwork</a:t>
            </a:r>
            <a:r>
              <a:rPr lang="en-GB" sz="2800" dirty="0"/>
              <a:t>. Maidenhead: Open University Press. </a:t>
            </a:r>
          </a:p>
          <a:p>
            <a:endParaRPr lang="en-GB" sz="2800" dirty="0"/>
          </a:p>
          <a:p>
            <a:r>
              <a:rPr lang="en-GB" sz="2800" dirty="0"/>
              <a:t>West, M. (2004) </a:t>
            </a:r>
            <a:r>
              <a:rPr lang="en-GB" sz="2800" i="1" dirty="0"/>
              <a:t>Effective Teamwork</a:t>
            </a:r>
            <a:r>
              <a:rPr lang="en-GB" sz="2800" dirty="0"/>
              <a:t>. 2</a:t>
            </a:r>
            <a:r>
              <a:rPr lang="en-GB" sz="2800" baseline="30000" dirty="0"/>
              <a:t>nd</a:t>
            </a:r>
            <a:r>
              <a:rPr lang="en-GB" sz="2800" dirty="0"/>
              <a:t> ed. Oxford: Blackwell Publishing. </a:t>
            </a:r>
          </a:p>
          <a:p>
            <a:endParaRPr lang="en-GB" sz="2400" dirty="0"/>
          </a:p>
        </p:txBody>
      </p:sp>
    </p:spTree>
    <p:custDataLst>
      <p:tags r:id="rId1"/>
    </p:custDataLst>
    <p:extLst>
      <p:ext uri="{BB962C8B-B14F-4D97-AF65-F5344CB8AC3E}">
        <p14:creationId xmlns:p14="http://schemas.microsoft.com/office/powerpoint/2010/main" val="701693318"/>
      </p:ext>
    </p:extLst>
  </p:cSld>
  <p:clrMapOvr>
    <a:masterClrMapping/>
  </p:clrMapOvr>
  <mc:AlternateContent xmlns:mc="http://schemas.openxmlformats.org/markup-compatibility/2006" xmlns:p14="http://schemas.microsoft.com/office/powerpoint/2010/main">
    <mc:Choice Requires="p14">
      <p:transition spd="slow" p14:dur="2000" advTm="10760"/>
    </mc:Choice>
    <mc:Fallback xmlns="">
      <p:transition spd="slow" advTm="1076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C210-CA47-4193-80FF-7693188BC1A9}"/>
              </a:ext>
            </a:extLst>
          </p:cNvPr>
          <p:cNvSpPr>
            <a:spLocks noGrp="1"/>
          </p:cNvSpPr>
          <p:nvPr>
            <p:ph type="title"/>
          </p:nvPr>
        </p:nvSpPr>
        <p:spPr/>
        <p:txBody>
          <a:bodyPr/>
          <a:lstStyle/>
          <a:p>
            <a:r>
              <a:rPr lang="en-GB" dirty="0"/>
              <a:t>End of part 3</a:t>
            </a:r>
          </a:p>
        </p:txBody>
      </p:sp>
      <p:sp>
        <p:nvSpPr>
          <p:cNvPr id="3" name="Content Placeholder 2">
            <a:extLst>
              <a:ext uri="{FF2B5EF4-FFF2-40B4-BE49-F238E27FC236}">
                <a16:creationId xmlns:a16="http://schemas.microsoft.com/office/drawing/2014/main" id="{49EA41BD-C09C-4E27-B9D3-0E72A2239401}"/>
              </a:ext>
            </a:extLst>
          </p:cNvPr>
          <p:cNvSpPr>
            <a:spLocks noGrp="1"/>
          </p:cNvSpPr>
          <p:nvPr>
            <p:ph idx="1"/>
          </p:nvPr>
        </p:nvSpPr>
        <p:spPr/>
        <p:txBody>
          <a:bodyPr>
            <a:normAutofit/>
          </a:bodyPr>
          <a:lstStyle/>
          <a:p>
            <a:r>
              <a:rPr lang="en-GB" b="1" dirty="0"/>
              <a:t>Activity 5.3. </a:t>
            </a:r>
            <a:r>
              <a:rPr lang="en-GB" dirty="0"/>
              <a:t>What makes a great team? (Tick as many relevant items):</a:t>
            </a:r>
          </a:p>
          <a:p>
            <a:pPr lvl="1"/>
            <a:r>
              <a:rPr lang="en-GB" dirty="0"/>
              <a:t>To be organised and prepared</a:t>
            </a:r>
          </a:p>
          <a:p>
            <a:pPr lvl="1"/>
            <a:r>
              <a:rPr lang="en-GB" dirty="0"/>
              <a:t>Have a backup plan if there are problems.</a:t>
            </a:r>
          </a:p>
          <a:p>
            <a:pPr lvl="1"/>
            <a:r>
              <a:rPr lang="en-GB" dirty="0"/>
              <a:t>Having a clear team structure.</a:t>
            </a:r>
          </a:p>
          <a:p>
            <a:pPr lvl="1"/>
            <a:r>
              <a:rPr lang="en-GB" dirty="0"/>
              <a:t>Having an agreement from the start with objectives, protocols, including actions in case of slacking.</a:t>
            </a:r>
          </a:p>
          <a:p>
            <a:pPr lvl="1"/>
            <a:r>
              <a:rPr lang="en-GB" dirty="0"/>
              <a:t>Being positive and constructive in your work.</a:t>
            </a:r>
          </a:p>
          <a:p>
            <a:endParaRPr lang="en-GB" dirty="0"/>
          </a:p>
        </p:txBody>
      </p:sp>
    </p:spTree>
    <p:extLst>
      <p:ext uri="{BB962C8B-B14F-4D97-AF65-F5344CB8AC3E}">
        <p14:creationId xmlns:p14="http://schemas.microsoft.com/office/powerpoint/2010/main" val="1411310160"/>
      </p:ext>
    </p:extLst>
  </p:cSld>
  <p:clrMapOvr>
    <a:masterClrMapping/>
  </p:clrMapOvr>
  <mc:AlternateContent xmlns:mc="http://schemas.openxmlformats.org/markup-compatibility/2006" xmlns:p14="http://schemas.microsoft.com/office/powerpoint/2010/main">
    <mc:Choice Requires="p14">
      <p:transition spd="slow" p14:dur="2000" advTm="15342"/>
    </mc:Choice>
    <mc:Fallback xmlns="">
      <p:transition spd="slow" advTm="1534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Employer requirements for jobs</a:t>
            </a:r>
          </a:p>
        </p:txBody>
      </p:sp>
      <p:sp>
        <p:nvSpPr>
          <p:cNvPr id="5" name="Rectangle 3"/>
          <p:cNvSpPr>
            <a:spLocks noGrp="1" noChangeArrowheads="1"/>
          </p:cNvSpPr>
          <p:nvPr>
            <p:ph idx="1"/>
          </p:nvPr>
        </p:nvSpPr>
        <p:spPr/>
        <p:txBody>
          <a:bodyPr>
            <a:normAutofit/>
          </a:bodyPr>
          <a:lstStyle/>
          <a:p>
            <a:pPr>
              <a:buFontTx/>
              <a:buNone/>
            </a:pPr>
            <a:r>
              <a:rPr lang="en-GB" altLang="en-US" sz="1600" dirty="0"/>
              <a:t>Accounts Trainee: HALIFAX, WEST YORKSHIRE</a:t>
            </a:r>
          </a:p>
          <a:p>
            <a:r>
              <a:rPr lang="en-GB" altLang="en-US" sz="1600" b="1" dirty="0"/>
              <a:t>Eagerness to work as the part of a </a:t>
            </a:r>
            <a:r>
              <a:rPr lang="en-GB" altLang="en-US" sz="1600" b="1" dirty="0">
                <a:solidFill>
                  <a:srgbClr val="00CCCC"/>
                </a:solidFill>
              </a:rPr>
              <a:t>successful team </a:t>
            </a:r>
            <a:br>
              <a:rPr lang="en-GB" altLang="en-US" sz="1600" dirty="0"/>
            </a:br>
            <a:endParaRPr lang="en-GB" altLang="en-US" sz="1600" dirty="0"/>
          </a:p>
          <a:p>
            <a:pPr>
              <a:buFontTx/>
              <a:buNone/>
            </a:pPr>
            <a:r>
              <a:rPr lang="en-GB" altLang="en-US" sz="1600" dirty="0"/>
              <a:t>Planning Manager: LEEDS, WEST YORKSHIRE, </a:t>
            </a:r>
          </a:p>
          <a:p>
            <a:r>
              <a:rPr lang="en-GB" altLang="en-US" sz="1600" dirty="0"/>
              <a:t> </a:t>
            </a:r>
            <a:r>
              <a:rPr lang="en-GB" altLang="en-US" sz="1600" b="1" dirty="0">
                <a:solidFill>
                  <a:srgbClr val="00CCCC"/>
                </a:solidFill>
              </a:rPr>
              <a:t>Good team player </a:t>
            </a:r>
            <a:r>
              <a:rPr lang="en-GB" altLang="en-US" sz="1600" b="1" dirty="0"/>
              <a:t>with the ability to work closely with colleagues and other departments at all levels</a:t>
            </a:r>
            <a:br>
              <a:rPr lang="en-GB" altLang="en-US" sz="1600" b="1" dirty="0"/>
            </a:br>
            <a:endParaRPr lang="en-GB" altLang="en-US" sz="1600" b="1" dirty="0"/>
          </a:p>
          <a:p>
            <a:pPr>
              <a:buFontTx/>
              <a:buNone/>
            </a:pPr>
            <a:r>
              <a:rPr lang="en-GB" altLang="en-US" sz="1600" dirty="0"/>
              <a:t>Purchase Ledger Supervisor: Halifax, Yorkshire, </a:t>
            </a:r>
          </a:p>
          <a:p>
            <a:r>
              <a:rPr lang="en-GB" altLang="en-US" sz="1600" b="1" dirty="0"/>
              <a:t>The purchase ledger clerk will be a </a:t>
            </a:r>
            <a:r>
              <a:rPr lang="en-GB" altLang="en-US" sz="1600" b="1" dirty="0">
                <a:solidFill>
                  <a:srgbClr val="00CCCC"/>
                </a:solidFill>
              </a:rPr>
              <a:t>good team player</a:t>
            </a:r>
            <a:r>
              <a:rPr lang="en-GB" altLang="en-US" sz="1600" b="1" dirty="0"/>
              <a:t>, as well as a </a:t>
            </a:r>
            <a:r>
              <a:rPr lang="en-GB" altLang="en-US" sz="1600" b="1" dirty="0">
                <a:solidFill>
                  <a:srgbClr val="00CCCC"/>
                </a:solidFill>
              </a:rPr>
              <a:t>leader </a:t>
            </a:r>
            <a:r>
              <a:rPr lang="en-GB" altLang="en-US" sz="1600" b="1" dirty="0"/>
              <a:t>of people and lead by example. </a:t>
            </a:r>
          </a:p>
          <a:p>
            <a:pPr>
              <a:buFontTx/>
              <a:buNone/>
            </a:pPr>
            <a:r>
              <a:rPr lang="en-GB" altLang="en-US" sz="1600" dirty="0"/>
              <a:t>`	</a:t>
            </a:r>
          </a:p>
          <a:p>
            <a:pPr>
              <a:buFontTx/>
              <a:buNone/>
            </a:pPr>
            <a:r>
              <a:rPr lang="en-GB" altLang="en-US" sz="1600" dirty="0"/>
              <a:t>Sales Consultant, Pontefract, WF8 4PR </a:t>
            </a:r>
          </a:p>
          <a:p>
            <a:r>
              <a:rPr lang="en-GB" altLang="en-US" sz="1600" b="1" dirty="0"/>
              <a:t>Work well as </a:t>
            </a:r>
            <a:r>
              <a:rPr lang="en-GB" altLang="en-US" sz="1600" b="1" dirty="0">
                <a:solidFill>
                  <a:srgbClr val="00CCCC"/>
                </a:solidFill>
              </a:rPr>
              <a:t>part of a team</a:t>
            </a:r>
            <a:br>
              <a:rPr lang="en-GB" altLang="en-US" sz="1600" dirty="0"/>
            </a:br>
            <a:endParaRPr lang="en-GB" altLang="en-US" sz="1600" dirty="0"/>
          </a:p>
          <a:p>
            <a:pPr>
              <a:buFontTx/>
              <a:buNone/>
            </a:pPr>
            <a:r>
              <a:rPr lang="en-GB" altLang="en-US" sz="1600" dirty="0"/>
              <a:t>Research and Knowledge Transfer Officer, </a:t>
            </a:r>
            <a:r>
              <a:rPr lang="en-GB" altLang="en-US" sz="1600" dirty="0" err="1"/>
              <a:t>UoB</a:t>
            </a:r>
            <a:r>
              <a:rPr lang="en-GB" altLang="en-US" sz="1600" dirty="0"/>
              <a:t>,</a:t>
            </a:r>
          </a:p>
          <a:p>
            <a:r>
              <a:rPr lang="en-GB" altLang="en-US" sz="1600" dirty="0"/>
              <a:t> </a:t>
            </a:r>
            <a:r>
              <a:rPr lang="en-GB" altLang="en-US" sz="1600" b="1" dirty="0">
                <a:solidFill>
                  <a:srgbClr val="00CCCC"/>
                </a:solidFill>
              </a:rPr>
              <a:t>Strong team-working </a:t>
            </a:r>
            <a:r>
              <a:rPr lang="en-GB" altLang="en-US" sz="1600" b="1" dirty="0"/>
              <a:t>skills, strong interpersonal and communication skills.</a:t>
            </a:r>
          </a:p>
          <a:p>
            <a:pPr>
              <a:buFontTx/>
              <a:buNone/>
            </a:pPr>
            <a:endParaRPr lang="en-GB" altLang="en-US" sz="1400" dirty="0"/>
          </a:p>
          <a:p>
            <a:pPr>
              <a:buFontTx/>
              <a:buNone/>
            </a:pPr>
            <a:endParaRPr lang="en-GB" altLang="en-US" sz="1400" dirty="0"/>
          </a:p>
          <a:p>
            <a:pPr>
              <a:buFontTx/>
              <a:buNone/>
            </a:pPr>
            <a:endParaRPr lang="en-GB" altLang="en-US" sz="1400" dirty="0"/>
          </a:p>
          <a:p>
            <a:pPr>
              <a:buFontTx/>
              <a:buNone/>
            </a:pPr>
            <a:endParaRPr lang="en-US" altLang="en-US" sz="1400" dirty="0"/>
          </a:p>
        </p:txBody>
      </p:sp>
      <p:sp>
        <p:nvSpPr>
          <p:cNvPr id="6" name="Rectangle 5">
            <a:extLst>
              <a:ext uri="{FF2B5EF4-FFF2-40B4-BE49-F238E27FC236}">
                <a16:creationId xmlns:a16="http://schemas.microsoft.com/office/drawing/2014/main" id="{0E9EEDBE-F5EE-4CCF-BD65-25B1E59DAE52}"/>
              </a:ext>
            </a:extLst>
          </p:cNvPr>
          <p:cNvSpPr/>
          <p:nvPr/>
        </p:nvSpPr>
        <p:spPr>
          <a:xfrm>
            <a:off x="3779912" y="44624"/>
            <a:ext cx="5315879" cy="553998"/>
          </a:xfrm>
          <a:prstGeom prst="rect">
            <a:avLst/>
          </a:prstGeom>
        </p:spPr>
        <p:txBody>
          <a:bodyPr wrap="none">
            <a:spAutoFit/>
          </a:bodyPr>
          <a:lstStyle/>
          <a:p>
            <a:r>
              <a:rPr lang="en-GB" sz="3000" b="1" kern="0" dirty="0">
                <a:solidFill>
                  <a:schemeClr val="tx2"/>
                </a:solidFill>
                <a:latin typeface="AvantGarde Bk BT"/>
              </a:rPr>
              <a:t>1.Value of team work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2874481617"/>
      </p:ext>
    </p:extLst>
  </p:cSld>
  <p:clrMapOvr>
    <a:masterClrMapping/>
  </p:clrMapOvr>
  <mc:AlternateContent xmlns:mc="http://schemas.openxmlformats.org/markup-compatibility/2006" xmlns:p14="http://schemas.microsoft.com/office/powerpoint/2010/main">
    <mc:Choice Requires="p14">
      <p:transition spd="slow" p14:dur="2000" advTm="104881"/>
    </mc:Choice>
    <mc:Fallback xmlns="">
      <p:transition spd="slow" advTm="104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 calcmode="lin" valueType="num">
                                      <p:cBhvr additive="base">
                                        <p:cTn id="5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CB5B-5511-4460-A54E-9E367D545B48}"/>
              </a:ext>
            </a:extLst>
          </p:cNvPr>
          <p:cNvSpPr>
            <a:spLocks noGrp="1"/>
          </p:cNvSpPr>
          <p:nvPr>
            <p:ph type="title"/>
          </p:nvPr>
        </p:nvSpPr>
        <p:spPr/>
        <p:txBody>
          <a:bodyPr/>
          <a:lstStyle/>
          <a:p>
            <a:r>
              <a:rPr lang="en-GB" b="1" dirty="0"/>
              <a:t>Diversity and inclusivity</a:t>
            </a:r>
          </a:p>
        </p:txBody>
      </p:sp>
    </p:spTree>
    <p:extLst>
      <p:ext uri="{BB962C8B-B14F-4D97-AF65-F5344CB8AC3E}">
        <p14:creationId xmlns:p14="http://schemas.microsoft.com/office/powerpoint/2010/main" val="3139941562"/>
      </p:ext>
    </p:extLst>
  </p:cSld>
  <p:clrMapOvr>
    <a:masterClrMapping/>
  </p:clrMapOvr>
  <mc:AlternateContent xmlns:mc="http://schemas.openxmlformats.org/markup-compatibility/2006" xmlns:p14="http://schemas.microsoft.com/office/powerpoint/2010/main">
    <mc:Choice Requires="p14">
      <p:transition spd="slow" p14:dur="2000" advTm="46895"/>
    </mc:Choice>
    <mc:Fallback xmlns="">
      <p:transition spd="slow" advTm="4689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CB5B-5511-4460-A54E-9E367D545B48}"/>
              </a:ext>
            </a:extLst>
          </p:cNvPr>
          <p:cNvSpPr>
            <a:spLocks noGrp="1"/>
          </p:cNvSpPr>
          <p:nvPr>
            <p:ph type="title"/>
          </p:nvPr>
        </p:nvSpPr>
        <p:spPr/>
        <p:txBody>
          <a:bodyPr/>
          <a:lstStyle/>
          <a:p>
            <a:r>
              <a:rPr lang="en-GB" b="1" dirty="0"/>
              <a:t>Diversity and inclusivity</a:t>
            </a:r>
          </a:p>
        </p:txBody>
      </p:sp>
      <p:pic>
        <p:nvPicPr>
          <p:cNvPr id="4" name="Picture 3">
            <a:extLst>
              <a:ext uri="{FF2B5EF4-FFF2-40B4-BE49-F238E27FC236}">
                <a16:creationId xmlns:a16="http://schemas.microsoft.com/office/drawing/2014/main" id="{BB8A4B0D-EF92-4D71-8296-DDA19BB62455}"/>
              </a:ext>
            </a:extLst>
          </p:cNvPr>
          <p:cNvPicPr>
            <a:picLocks noChangeAspect="1"/>
          </p:cNvPicPr>
          <p:nvPr/>
        </p:nvPicPr>
        <p:blipFill rotWithShape="1">
          <a:blip r:embed="rId2"/>
          <a:srcRect t="6385" r="744"/>
          <a:stretch/>
        </p:blipFill>
        <p:spPr>
          <a:xfrm>
            <a:off x="611560" y="1979712"/>
            <a:ext cx="5270381" cy="26925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DA70CE5-1230-4204-B2DA-BE873FE76C8E}"/>
              </a:ext>
            </a:extLst>
          </p:cNvPr>
          <p:cNvPicPr>
            <a:picLocks noChangeAspect="1"/>
          </p:cNvPicPr>
          <p:nvPr/>
        </p:nvPicPr>
        <p:blipFill>
          <a:blip r:embed="rId3"/>
          <a:stretch>
            <a:fillRect/>
          </a:stretch>
        </p:blipFill>
        <p:spPr>
          <a:xfrm>
            <a:off x="1403648" y="4401397"/>
            <a:ext cx="3275471" cy="2456603"/>
          </a:xfrm>
          <a:prstGeom prst="rect">
            <a:avLst/>
          </a:prstGeom>
          <a:ln>
            <a:noFill/>
          </a:ln>
          <a:effectLst>
            <a:outerShdw blurRad="292100" dist="139700" dir="2700000" algn="tl" rotWithShape="0">
              <a:srgbClr val="333333">
                <a:alpha val="65000"/>
              </a:srgbClr>
            </a:outerShdw>
          </a:effectLst>
        </p:spPr>
      </p:pic>
      <p:pic>
        <p:nvPicPr>
          <p:cNvPr id="6" name="Picture 5" descr="A person smiling for the camera&#10;&#10;Description automatically generated">
            <a:extLst>
              <a:ext uri="{FF2B5EF4-FFF2-40B4-BE49-F238E27FC236}">
                <a16:creationId xmlns:a16="http://schemas.microsoft.com/office/drawing/2014/main" id="{4C1EAECC-D85C-456E-9E47-2EC716ECC5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2771" y="2564904"/>
            <a:ext cx="4608512" cy="2525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2072226"/>
      </p:ext>
    </p:extLst>
  </p:cSld>
  <p:clrMapOvr>
    <a:masterClrMapping/>
  </p:clrMapOvr>
  <mc:AlternateContent xmlns:mc="http://schemas.openxmlformats.org/markup-compatibility/2006" xmlns:p14="http://schemas.microsoft.com/office/powerpoint/2010/main">
    <mc:Choice Requires="p14">
      <p:transition spd="slow" p14:dur="2000" advTm="46885"/>
    </mc:Choice>
    <mc:Fallback xmlns="">
      <p:transition spd="slow" advTm="4688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this?</a:t>
            </a:r>
          </a:p>
        </p:txBody>
      </p:sp>
      <p:sp>
        <p:nvSpPr>
          <p:cNvPr id="3" name="Content Placeholder 2">
            <a:extLst>
              <a:ext uri="{FF2B5EF4-FFF2-40B4-BE49-F238E27FC236}">
                <a16:creationId xmlns:a16="http://schemas.microsoft.com/office/drawing/2014/main" id="{2DA80687-1F4A-41B9-B6D1-52A05D1C2691}"/>
              </a:ext>
            </a:extLst>
          </p:cNvPr>
          <p:cNvSpPr>
            <a:spLocks noGrp="1"/>
          </p:cNvSpPr>
          <p:nvPr>
            <p:ph idx="1"/>
          </p:nvPr>
        </p:nvSpPr>
        <p:spPr/>
        <p:txBody>
          <a:bodyPr/>
          <a:lstStyle/>
          <a:p>
            <a:endParaRPr lang="en-GB"/>
          </a:p>
        </p:txBody>
      </p:sp>
      <p:pic>
        <p:nvPicPr>
          <p:cNvPr id="36866" name="Picture 2" descr="http://designm.ag/wp-content/uploads/2011/06/School-Style-World-Vector-Map.jpg"/>
          <p:cNvPicPr>
            <a:picLocks noChangeAspect="1" noChangeArrowheads="1"/>
          </p:cNvPicPr>
          <p:nvPr/>
        </p:nvPicPr>
        <p:blipFill>
          <a:blip r:embed="rId2" cstate="print"/>
          <a:srcRect/>
          <a:stretch>
            <a:fillRect/>
          </a:stretch>
        </p:blipFill>
        <p:spPr bwMode="auto">
          <a:xfrm>
            <a:off x="-468560" y="1323291"/>
            <a:ext cx="9835735" cy="553470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32541"/>
    </mc:Choice>
    <mc:Fallback xmlns="">
      <p:transition spd="slow" advTm="3254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this?</a:t>
            </a:r>
          </a:p>
        </p:txBody>
      </p:sp>
      <p:sp>
        <p:nvSpPr>
          <p:cNvPr id="3" name="Content Placeholder 2">
            <a:extLst>
              <a:ext uri="{FF2B5EF4-FFF2-40B4-BE49-F238E27FC236}">
                <a16:creationId xmlns:a16="http://schemas.microsoft.com/office/drawing/2014/main" id="{601688E0-F1F1-4F7B-8051-953D1F8EA503}"/>
              </a:ext>
            </a:extLst>
          </p:cNvPr>
          <p:cNvSpPr>
            <a:spLocks noGrp="1"/>
          </p:cNvSpPr>
          <p:nvPr>
            <p:ph idx="1"/>
          </p:nvPr>
        </p:nvSpPr>
        <p:spPr/>
        <p:txBody>
          <a:bodyPr/>
          <a:lstStyle/>
          <a:p>
            <a:endParaRPr lang="en-GB"/>
          </a:p>
        </p:txBody>
      </p:sp>
      <p:pic>
        <p:nvPicPr>
          <p:cNvPr id="1026" name="Picture 2" descr="http://flourish.org/upsidedownmap/hobodyer-large.jpg"/>
          <p:cNvPicPr>
            <a:picLocks noChangeAspect="1" noChangeArrowheads="1"/>
          </p:cNvPicPr>
          <p:nvPr/>
        </p:nvPicPr>
        <p:blipFill>
          <a:blip r:embed="rId2" cstate="print"/>
          <a:srcRect t="20643" r="971"/>
          <a:stretch>
            <a:fillRect/>
          </a:stretch>
        </p:blipFill>
        <p:spPr bwMode="auto">
          <a:xfrm>
            <a:off x="0" y="1268760"/>
            <a:ext cx="9354420" cy="477361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2301"/>
    </mc:Choice>
    <mc:Fallback xmlns="">
      <p:transition spd="slow" advTm="523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this?</a:t>
            </a:r>
          </a:p>
        </p:txBody>
      </p:sp>
      <p:sp>
        <p:nvSpPr>
          <p:cNvPr id="3" name="Content Placeholder 2">
            <a:extLst>
              <a:ext uri="{FF2B5EF4-FFF2-40B4-BE49-F238E27FC236}">
                <a16:creationId xmlns:a16="http://schemas.microsoft.com/office/drawing/2014/main" id="{5F34C39D-4FBA-4E65-9579-F211AF39F135}"/>
              </a:ext>
            </a:extLst>
          </p:cNvPr>
          <p:cNvSpPr>
            <a:spLocks noGrp="1"/>
          </p:cNvSpPr>
          <p:nvPr>
            <p:ph idx="1"/>
          </p:nvPr>
        </p:nvSpPr>
        <p:spPr/>
        <p:txBody>
          <a:bodyPr/>
          <a:lstStyle/>
          <a:p>
            <a:endParaRPr lang="en-GB"/>
          </a:p>
        </p:txBody>
      </p:sp>
      <p:pic>
        <p:nvPicPr>
          <p:cNvPr id="35842" name="Picture 2" descr="http://flourish.org/upsidedownmap/diversophy-large.jpg"/>
          <p:cNvPicPr>
            <a:picLocks noChangeAspect="1" noChangeArrowheads="1"/>
          </p:cNvPicPr>
          <p:nvPr/>
        </p:nvPicPr>
        <p:blipFill>
          <a:blip r:embed="rId2" cstate="print"/>
          <a:srcRect r="-169" b="16327"/>
          <a:stretch>
            <a:fillRect/>
          </a:stretch>
        </p:blipFill>
        <p:spPr bwMode="auto">
          <a:xfrm>
            <a:off x="86028" y="1201601"/>
            <a:ext cx="8971944" cy="482453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30521"/>
    </mc:Choice>
    <mc:Fallback xmlns="">
      <p:transition spd="slow" advTm="3052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Perspective? </a:t>
            </a:r>
          </a:p>
        </p:txBody>
      </p:sp>
      <p:sp>
        <p:nvSpPr>
          <p:cNvPr id="3" name="Content Placeholder 2"/>
          <p:cNvSpPr>
            <a:spLocks noGrp="1"/>
          </p:cNvSpPr>
          <p:nvPr>
            <p:ph idx="1"/>
          </p:nvPr>
        </p:nvSpPr>
        <p:spPr/>
        <p:txBody>
          <a:bodyPr/>
          <a:lstStyle/>
          <a:p>
            <a:r>
              <a:rPr lang="en-GB" dirty="0"/>
              <a:t>What it means to be egocentric?</a:t>
            </a:r>
          </a:p>
          <a:p>
            <a:r>
              <a:rPr lang="en-GB" dirty="0"/>
              <a:t>What it means to be able to put yourself in the other person’s shoes?</a:t>
            </a:r>
          </a:p>
          <a:p>
            <a:pPr>
              <a:buNone/>
            </a:pPr>
            <a:endParaRPr lang="en-GB" b="1" i="1" dirty="0"/>
          </a:p>
          <a:p>
            <a:pPr>
              <a:buNone/>
            </a:pPr>
            <a:r>
              <a:rPr lang="en-GB" b="1" i="1" dirty="0"/>
              <a:t>    Different people may have different perspectives, it does not mean they are wrong.</a:t>
            </a:r>
          </a:p>
        </p:txBody>
      </p:sp>
    </p:spTree>
  </p:cSld>
  <p:clrMapOvr>
    <a:masterClrMapping/>
  </p:clrMapOvr>
  <mc:AlternateContent xmlns:mc="http://schemas.openxmlformats.org/markup-compatibility/2006" xmlns:p14="http://schemas.microsoft.com/office/powerpoint/2010/main">
    <mc:Choice Requires="p14">
      <p:transition spd="slow" p14:dur="2000" advTm="52997"/>
    </mc:Choice>
    <mc:Fallback xmlns="">
      <p:transition spd="slow" advTm="5299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do they mean?</a:t>
            </a:r>
          </a:p>
        </p:txBody>
      </p:sp>
      <p:sp>
        <p:nvSpPr>
          <p:cNvPr id="3" name="Content Placeholder 2"/>
          <p:cNvSpPr>
            <a:spLocks noGrp="1"/>
          </p:cNvSpPr>
          <p:nvPr>
            <p:ph idx="1"/>
          </p:nvPr>
        </p:nvSpPr>
        <p:spPr/>
        <p:txBody>
          <a:bodyPr>
            <a:normAutofit/>
          </a:bodyPr>
          <a:lstStyle/>
          <a:p>
            <a:r>
              <a:rPr lang="en-GB" b="1" dirty="0"/>
              <a:t>Diversity </a:t>
            </a:r>
            <a:r>
              <a:rPr lang="en-GB" dirty="0"/>
              <a:t>is about recognising and celebrating</a:t>
            </a:r>
            <a:r>
              <a:rPr lang="en-GB" b="1" dirty="0"/>
              <a:t> </a:t>
            </a:r>
            <a:r>
              <a:rPr lang="en-GB" dirty="0"/>
              <a:t>differences.</a:t>
            </a:r>
          </a:p>
          <a:p>
            <a:endParaRPr lang="en-GB" dirty="0"/>
          </a:p>
          <a:p>
            <a:r>
              <a:rPr lang="en-GB" b="1" dirty="0"/>
              <a:t>Inclusivity </a:t>
            </a:r>
            <a:r>
              <a:rPr lang="en-GB" dirty="0"/>
              <a:t>is understanding and catering for the different potentials, needs and resources of people– levelling the field.</a:t>
            </a:r>
          </a:p>
          <a:p>
            <a:endParaRPr lang="en-GB"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787"/>
    </mc:Choice>
    <mc:Fallback xmlns="">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dirty="0"/>
              <a:t>Protected Characteristics (9PC’s)*</a:t>
            </a:r>
          </a:p>
        </p:txBody>
      </p:sp>
      <p:graphicFrame>
        <p:nvGraphicFramePr>
          <p:cNvPr id="4" name="Group 33"/>
          <p:cNvGraphicFramePr>
            <a:graphicFrameLocks noGrp="1"/>
          </p:cNvGraphicFramePr>
          <p:nvPr>
            <p:extLst>
              <p:ext uri="{D42A27DB-BD31-4B8C-83A1-F6EECF244321}">
                <p14:modId xmlns:p14="http://schemas.microsoft.com/office/powerpoint/2010/main" val="1675704469"/>
              </p:ext>
            </p:extLst>
          </p:nvPr>
        </p:nvGraphicFramePr>
        <p:xfrm>
          <a:off x="611386" y="2377742"/>
          <a:ext cx="7993062" cy="2131378"/>
        </p:xfrm>
        <a:graphic>
          <a:graphicData uri="http://schemas.openxmlformats.org/drawingml/2006/table">
            <a:tbl>
              <a:tblPr>
                <a:tableStyleId>{3C2FFA5D-87B4-456A-9821-1D502468CF0F}</a:tableStyleId>
              </a:tblPr>
              <a:tblGrid>
                <a:gridCol w="2663825">
                  <a:extLst>
                    <a:ext uri="{9D8B030D-6E8A-4147-A177-3AD203B41FA5}">
                      <a16:colId xmlns:a16="http://schemas.microsoft.com/office/drawing/2014/main" val="20000"/>
                    </a:ext>
                  </a:extLst>
                </a:gridCol>
                <a:gridCol w="2665412">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5794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Age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Gender</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Race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Disability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Sexual Orientation</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Religion or Belief (or a lack of belief)</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73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Gender Reassignment</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Pregnancy and Maternity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Marriage / Civil Partnership</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683568" y="4725144"/>
            <a:ext cx="5688632" cy="369332"/>
          </a:xfrm>
          <a:prstGeom prst="rect">
            <a:avLst/>
          </a:prstGeom>
          <a:noFill/>
        </p:spPr>
        <p:txBody>
          <a:bodyPr wrap="square" rtlCol="0">
            <a:spAutoFit/>
          </a:bodyPr>
          <a:lstStyle/>
          <a:p>
            <a:r>
              <a:rPr lang="en-GB" dirty="0"/>
              <a:t>* Equality Act 2010</a:t>
            </a:r>
          </a:p>
        </p:txBody>
      </p:sp>
    </p:spTree>
  </p:cSld>
  <p:clrMapOvr>
    <a:masterClrMapping/>
  </p:clrMapOvr>
  <mc:AlternateContent xmlns:mc="http://schemas.openxmlformats.org/markup-compatibility/2006" xmlns:p14="http://schemas.microsoft.com/office/powerpoint/2010/main">
    <mc:Choice Requires="p14">
      <p:transition spd="slow" p14:dur="2000" advTm="86666"/>
    </mc:Choice>
    <mc:Fallback xmlns="">
      <p:transition spd="slow" advTm="8666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b="1" dirty="0"/>
              <a:t>Protected Characteristics (9PC’s)*</a:t>
            </a:r>
          </a:p>
        </p:txBody>
      </p:sp>
      <p:graphicFrame>
        <p:nvGraphicFramePr>
          <p:cNvPr id="4" name="Group 33"/>
          <p:cNvGraphicFramePr>
            <a:graphicFrameLocks noGrp="1"/>
          </p:cNvGraphicFramePr>
          <p:nvPr>
            <p:extLst>
              <p:ext uri="{D42A27DB-BD31-4B8C-83A1-F6EECF244321}">
                <p14:modId xmlns:p14="http://schemas.microsoft.com/office/powerpoint/2010/main" val="3516850608"/>
              </p:ext>
            </p:extLst>
          </p:nvPr>
        </p:nvGraphicFramePr>
        <p:xfrm>
          <a:off x="611386" y="2377742"/>
          <a:ext cx="7993062" cy="2131378"/>
        </p:xfrm>
        <a:graphic>
          <a:graphicData uri="http://schemas.openxmlformats.org/drawingml/2006/table">
            <a:tbl>
              <a:tblPr>
                <a:tableStyleId>{3C2FFA5D-87B4-456A-9821-1D502468CF0F}</a:tableStyleId>
              </a:tblPr>
              <a:tblGrid>
                <a:gridCol w="2663825">
                  <a:extLst>
                    <a:ext uri="{9D8B030D-6E8A-4147-A177-3AD203B41FA5}">
                      <a16:colId xmlns:a16="http://schemas.microsoft.com/office/drawing/2014/main" val="20000"/>
                    </a:ext>
                  </a:extLst>
                </a:gridCol>
                <a:gridCol w="2665412">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579438">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Age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Gender</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Race</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5090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Disability</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Sexual Orientation</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Religion or Belief (or a lack of belief)</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587375">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Gender Reassignment</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a:ln>
                            <a:noFill/>
                          </a:ln>
                          <a:effectLst/>
                        </a:rPr>
                        <a:t>Pregnancy and Maternity</a:t>
                      </a:r>
                      <a:endParaRPr kumimoji="0" lang="en-GB" sz="2000" b="1" i="0" u="none" strike="noStrike" cap="none" normalizeH="0" baseline="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000" b="1" u="none" strike="noStrike" cap="none" normalizeH="0" baseline="0" dirty="0">
                          <a:ln>
                            <a:noFill/>
                          </a:ln>
                          <a:effectLst/>
                        </a:rPr>
                        <a:t>Marriage / Civil Partnership</a:t>
                      </a:r>
                      <a:endParaRPr kumimoji="0" lang="en-GB" sz="2000" b="1" i="0" u="none" strike="noStrike" cap="none" normalizeH="0" baseline="0" dirty="0">
                        <a:ln>
                          <a:noFill/>
                        </a:ln>
                        <a:solidFill>
                          <a:srgbClr val="0000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683568" y="4725144"/>
            <a:ext cx="5688632" cy="369332"/>
          </a:xfrm>
          <a:prstGeom prst="rect">
            <a:avLst/>
          </a:prstGeom>
          <a:noFill/>
        </p:spPr>
        <p:txBody>
          <a:bodyPr wrap="square" rtlCol="0">
            <a:spAutoFit/>
          </a:bodyPr>
          <a:lstStyle/>
          <a:p>
            <a:r>
              <a:rPr lang="en-GB" dirty="0"/>
              <a:t>* These are called ‘invisible EDIs’</a:t>
            </a:r>
          </a:p>
        </p:txBody>
      </p:sp>
    </p:spTree>
    <p:extLst>
      <p:ext uri="{BB962C8B-B14F-4D97-AF65-F5344CB8AC3E}">
        <p14:creationId xmlns:p14="http://schemas.microsoft.com/office/powerpoint/2010/main" val="1910741049"/>
      </p:ext>
    </p:extLst>
  </p:cSld>
  <p:clrMapOvr>
    <a:masterClrMapping/>
  </p:clrMapOvr>
  <mc:AlternateContent xmlns:mc="http://schemas.openxmlformats.org/markup-compatibility/2006" xmlns:p14="http://schemas.microsoft.com/office/powerpoint/2010/main">
    <mc:Choice Requires="p14">
      <p:transition spd="slow" p14:dur="2000" advTm="105707"/>
    </mc:Choice>
    <mc:Fallback xmlns="">
      <p:transition spd="slow" advTm="10570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2DE7-8503-4472-9B4F-EE4A1DA5F842}"/>
              </a:ext>
            </a:extLst>
          </p:cNvPr>
          <p:cNvSpPr>
            <a:spLocks noGrp="1"/>
          </p:cNvSpPr>
          <p:nvPr>
            <p:ph type="title"/>
          </p:nvPr>
        </p:nvSpPr>
        <p:spPr/>
        <p:txBody>
          <a:bodyPr/>
          <a:lstStyle/>
          <a:p>
            <a:r>
              <a:rPr lang="en-GB" dirty="0"/>
              <a:t>How a diverse team work? </a:t>
            </a:r>
          </a:p>
        </p:txBody>
      </p:sp>
      <p:sp>
        <p:nvSpPr>
          <p:cNvPr id="3" name="Content Placeholder 2">
            <a:extLst>
              <a:ext uri="{FF2B5EF4-FFF2-40B4-BE49-F238E27FC236}">
                <a16:creationId xmlns:a16="http://schemas.microsoft.com/office/drawing/2014/main" id="{9C079757-88DC-49E3-B6A2-CA542ABAFCDC}"/>
              </a:ext>
            </a:extLst>
          </p:cNvPr>
          <p:cNvSpPr>
            <a:spLocks noGrp="1"/>
          </p:cNvSpPr>
          <p:nvPr>
            <p:ph idx="1"/>
          </p:nvPr>
        </p:nvSpPr>
        <p:spPr/>
        <p:txBody>
          <a:bodyPr/>
          <a:lstStyle/>
          <a:p>
            <a:endParaRPr lang="en-GB" dirty="0"/>
          </a:p>
          <a:p>
            <a:r>
              <a:rPr lang="en-GB" b="1" dirty="0"/>
              <a:t>3 Minute video:</a:t>
            </a:r>
          </a:p>
          <a:p>
            <a:endParaRPr lang="en-GB" dirty="0"/>
          </a:p>
          <a:p>
            <a:r>
              <a:rPr lang="en-GB" sz="2000" dirty="0">
                <a:hlinkClick r:id="rId2"/>
              </a:rPr>
              <a:t>https://products.office.com/en-gb/yammer/yammer-overview</a:t>
            </a:r>
            <a:endParaRPr lang="en-GB" sz="2000" dirty="0"/>
          </a:p>
        </p:txBody>
      </p:sp>
      <p:pic>
        <p:nvPicPr>
          <p:cNvPr id="4" name="Picture 3">
            <a:extLst>
              <a:ext uri="{FF2B5EF4-FFF2-40B4-BE49-F238E27FC236}">
                <a16:creationId xmlns:a16="http://schemas.microsoft.com/office/drawing/2014/main" id="{30806393-1B2F-41AA-B000-247E3C724606}"/>
              </a:ext>
            </a:extLst>
          </p:cNvPr>
          <p:cNvPicPr>
            <a:picLocks noChangeAspect="1"/>
          </p:cNvPicPr>
          <p:nvPr/>
        </p:nvPicPr>
        <p:blipFill>
          <a:blip r:embed="rId3"/>
          <a:stretch>
            <a:fillRect/>
          </a:stretch>
        </p:blipFill>
        <p:spPr>
          <a:xfrm>
            <a:off x="2339752" y="3645024"/>
            <a:ext cx="3715178" cy="2680235"/>
          </a:xfrm>
          <a:prstGeom prst="rect">
            <a:avLst/>
          </a:prstGeom>
        </p:spPr>
      </p:pic>
    </p:spTree>
    <p:extLst>
      <p:ext uri="{BB962C8B-B14F-4D97-AF65-F5344CB8AC3E}">
        <p14:creationId xmlns:p14="http://schemas.microsoft.com/office/powerpoint/2010/main" val="3462844467"/>
      </p:ext>
    </p:extLst>
  </p:cSld>
  <p:clrMapOvr>
    <a:masterClrMapping/>
  </p:clrMapOvr>
  <mc:AlternateContent xmlns:mc="http://schemas.openxmlformats.org/markup-compatibility/2006" xmlns:p14="http://schemas.microsoft.com/office/powerpoint/2010/main">
    <mc:Choice Requires="p14">
      <p:transition spd="slow" p14:dur="2000" advTm="113067"/>
    </mc:Choice>
    <mc:Fallback xmlns="">
      <p:transition spd="slow" advTm="11306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A6F9-10D2-435F-A1F6-21CC2CAD47A6}"/>
              </a:ext>
            </a:extLst>
          </p:cNvPr>
          <p:cNvSpPr>
            <a:spLocks noGrp="1"/>
          </p:cNvSpPr>
          <p:nvPr>
            <p:ph type="title"/>
          </p:nvPr>
        </p:nvSpPr>
        <p:spPr/>
        <p:txBody>
          <a:bodyPr/>
          <a:lstStyle/>
          <a:p>
            <a:r>
              <a:rPr lang="en-GB" dirty="0"/>
              <a:t>Working in London:</a:t>
            </a:r>
          </a:p>
        </p:txBody>
      </p:sp>
      <p:pic>
        <p:nvPicPr>
          <p:cNvPr id="5" name="Picture 4">
            <a:extLst>
              <a:ext uri="{FF2B5EF4-FFF2-40B4-BE49-F238E27FC236}">
                <a16:creationId xmlns:a16="http://schemas.microsoft.com/office/drawing/2014/main" id="{30746A1F-E71F-47BF-8C46-079A9B604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1700808"/>
            <a:ext cx="2123760" cy="2877694"/>
          </a:xfrm>
          <a:prstGeom prst="rect">
            <a:avLst/>
          </a:prstGeom>
        </p:spPr>
      </p:pic>
      <p:sp>
        <p:nvSpPr>
          <p:cNvPr id="6" name="Content Placeholder 2">
            <a:extLst>
              <a:ext uri="{FF2B5EF4-FFF2-40B4-BE49-F238E27FC236}">
                <a16:creationId xmlns:a16="http://schemas.microsoft.com/office/drawing/2014/main" id="{F04E5648-2182-4284-BE41-092F5DFB123E}"/>
              </a:ext>
            </a:extLst>
          </p:cNvPr>
          <p:cNvSpPr>
            <a:spLocks noGrp="1"/>
          </p:cNvSpPr>
          <p:nvPr>
            <p:ph idx="1"/>
          </p:nvPr>
        </p:nvSpPr>
        <p:spPr>
          <a:xfrm>
            <a:off x="1043608" y="1556792"/>
            <a:ext cx="8229600" cy="4525963"/>
          </a:xfrm>
        </p:spPr>
        <p:txBody>
          <a:bodyPr>
            <a:normAutofit/>
          </a:bodyPr>
          <a:lstStyle/>
          <a:p>
            <a:r>
              <a:rPr lang="en-GB" sz="2400" dirty="0"/>
              <a:t>Diverse people</a:t>
            </a:r>
          </a:p>
          <a:p>
            <a:r>
              <a:rPr lang="en-GB" sz="2400" dirty="0"/>
              <a:t>Different values</a:t>
            </a:r>
          </a:p>
          <a:p>
            <a:r>
              <a:rPr lang="en-GB" sz="2400" dirty="0"/>
              <a:t>Different approaches</a:t>
            </a:r>
          </a:p>
          <a:p>
            <a:r>
              <a:rPr lang="en-GB" sz="2400" dirty="0"/>
              <a:t>Transient workforce</a:t>
            </a:r>
          </a:p>
          <a:p>
            <a:r>
              <a:rPr lang="en-GB" sz="2400" dirty="0"/>
              <a:t>Continuation and progress</a:t>
            </a:r>
          </a:p>
          <a:p>
            <a:pPr lvl="1"/>
            <a:r>
              <a:rPr lang="en-GB" sz="2000" dirty="0"/>
              <a:t>Clear management structure</a:t>
            </a:r>
          </a:p>
          <a:p>
            <a:pPr lvl="1"/>
            <a:r>
              <a:rPr lang="en-GB" sz="2000" dirty="0"/>
              <a:t>Strong communication </a:t>
            </a:r>
          </a:p>
          <a:p>
            <a:pPr lvl="1"/>
            <a:r>
              <a:rPr lang="en-GB" sz="2000" dirty="0"/>
              <a:t>Clear teamwork ethos</a:t>
            </a:r>
          </a:p>
        </p:txBody>
      </p:sp>
      <p:sp>
        <p:nvSpPr>
          <p:cNvPr id="7" name="Rectangle 6">
            <a:extLst>
              <a:ext uri="{FF2B5EF4-FFF2-40B4-BE49-F238E27FC236}">
                <a16:creationId xmlns:a16="http://schemas.microsoft.com/office/drawing/2014/main" id="{A40EE8F7-8E85-4FD5-944B-6E510CBFBA9E}"/>
              </a:ext>
            </a:extLst>
          </p:cNvPr>
          <p:cNvSpPr/>
          <p:nvPr/>
        </p:nvSpPr>
        <p:spPr>
          <a:xfrm>
            <a:off x="3396277" y="42969"/>
            <a:ext cx="5315879" cy="553998"/>
          </a:xfrm>
          <a:prstGeom prst="rect">
            <a:avLst/>
          </a:prstGeom>
        </p:spPr>
        <p:txBody>
          <a:bodyPr wrap="none">
            <a:spAutoFit/>
          </a:bodyPr>
          <a:lstStyle/>
          <a:p>
            <a:r>
              <a:rPr lang="en-GB" sz="3000" b="1" kern="0" dirty="0">
                <a:solidFill>
                  <a:schemeClr val="tx2"/>
                </a:solidFill>
                <a:latin typeface="AvantGarde Bk BT"/>
              </a:rPr>
              <a:t>1.Value of team work in a group</a:t>
            </a:r>
            <a:endParaRPr lang="en-GB" dirty="0">
              <a:solidFill>
                <a:schemeClr val="tx2"/>
              </a:solidFill>
            </a:endParaRPr>
          </a:p>
        </p:txBody>
      </p:sp>
    </p:spTree>
    <p:custDataLst>
      <p:tags r:id="rId1"/>
    </p:custDataLst>
    <p:extLst>
      <p:ext uri="{BB962C8B-B14F-4D97-AF65-F5344CB8AC3E}">
        <p14:creationId xmlns:p14="http://schemas.microsoft.com/office/powerpoint/2010/main" val="3006573161"/>
      </p:ext>
    </p:extLst>
  </p:cSld>
  <p:clrMapOvr>
    <a:masterClrMapping/>
  </p:clrMapOvr>
  <mc:AlternateContent xmlns:mc="http://schemas.openxmlformats.org/markup-compatibility/2006" xmlns:p14="http://schemas.microsoft.com/office/powerpoint/2010/main">
    <mc:Choice Requires="p14">
      <p:transition spd="slow" p14:dur="2000" advTm="185560"/>
    </mc:Choice>
    <mc:Fallback xmlns="">
      <p:transition spd="slow" advTm="185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3EAA-3758-4142-8FF8-6CD71631056C}"/>
              </a:ext>
            </a:extLst>
          </p:cNvPr>
          <p:cNvSpPr>
            <a:spLocks noGrp="1"/>
          </p:cNvSpPr>
          <p:nvPr>
            <p:ph type="title"/>
          </p:nvPr>
        </p:nvSpPr>
        <p:spPr/>
        <p:txBody>
          <a:bodyPr>
            <a:noAutofit/>
          </a:bodyPr>
          <a:lstStyle/>
          <a:p>
            <a:pPr algn="ctr"/>
            <a:r>
              <a:rPr lang="en-GB" sz="3200" dirty="0"/>
              <a:t>Keep an eye on the diversity of the workforce and teams.</a:t>
            </a:r>
          </a:p>
        </p:txBody>
      </p:sp>
      <p:sp>
        <p:nvSpPr>
          <p:cNvPr id="5" name="Content Placeholder 4">
            <a:extLst>
              <a:ext uri="{FF2B5EF4-FFF2-40B4-BE49-F238E27FC236}">
                <a16:creationId xmlns:a16="http://schemas.microsoft.com/office/drawing/2014/main" id="{388C86B7-5A25-46DF-8ED8-CCCD71BDF54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887033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3EAA-3758-4142-8FF8-6CD71631056C}"/>
              </a:ext>
            </a:extLst>
          </p:cNvPr>
          <p:cNvSpPr>
            <a:spLocks noGrp="1"/>
          </p:cNvSpPr>
          <p:nvPr>
            <p:ph type="title"/>
          </p:nvPr>
        </p:nvSpPr>
        <p:spPr/>
        <p:txBody>
          <a:bodyPr/>
          <a:lstStyle/>
          <a:p>
            <a:r>
              <a:rPr lang="en-GB" dirty="0"/>
              <a:t>End of part 4</a:t>
            </a:r>
          </a:p>
        </p:txBody>
      </p:sp>
      <p:sp>
        <p:nvSpPr>
          <p:cNvPr id="3" name="Content Placeholder 2">
            <a:extLst>
              <a:ext uri="{FF2B5EF4-FFF2-40B4-BE49-F238E27FC236}">
                <a16:creationId xmlns:a16="http://schemas.microsoft.com/office/drawing/2014/main" id="{0C604D80-86B3-4918-B06F-6DAEDF3C1A40}"/>
              </a:ext>
            </a:extLst>
          </p:cNvPr>
          <p:cNvSpPr>
            <a:spLocks noGrp="1"/>
          </p:cNvSpPr>
          <p:nvPr>
            <p:ph idx="1"/>
          </p:nvPr>
        </p:nvSpPr>
        <p:spPr/>
        <p:txBody>
          <a:bodyPr>
            <a:normAutofit fontScale="92500" lnSpcReduction="20000"/>
          </a:bodyPr>
          <a:lstStyle/>
          <a:p>
            <a:r>
              <a:rPr lang="en-GB" b="1" dirty="0"/>
              <a:t>Activity 5.4. </a:t>
            </a:r>
            <a:r>
              <a:rPr lang="en-GB" dirty="0"/>
              <a:t>Reflect on the video you just saw on “promoting Yammer”, which of the characteristics of individuals did you see:</a:t>
            </a:r>
          </a:p>
          <a:p>
            <a:pPr lvl="1"/>
            <a:r>
              <a:rPr lang="en-GB" dirty="0"/>
              <a:t>Age (Employees of all ages)</a:t>
            </a:r>
          </a:p>
          <a:p>
            <a:pPr lvl="1"/>
            <a:r>
              <a:rPr lang="en-GB" dirty="0"/>
              <a:t>Gender (Females in different managerial roles)</a:t>
            </a:r>
          </a:p>
          <a:p>
            <a:pPr lvl="1"/>
            <a:r>
              <a:rPr lang="en-GB" dirty="0"/>
              <a:t>Race (Diverse and covering different managerial roles)</a:t>
            </a:r>
          </a:p>
          <a:p>
            <a:pPr lvl="1"/>
            <a:r>
              <a:rPr lang="en-GB" dirty="0"/>
              <a:t>Disability</a:t>
            </a:r>
          </a:p>
          <a:p>
            <a:pPr lvl="1"/>
            <a:r>
              <a:rPr lang="en-GB" dirty="0"/>
              <a:t>Sexual Orientation (LGBTQ+ Rainbow)</a:t>
            </a:r>
          </a:p>
          <a:p>
            <a:pPr lvl="1"/>
            <a:r>
              <a:rPr lang="en-GB" dirty="0"/>
              <a:t>Faith</a:t>
            </a:r>
          </a:p>
          <a:p>
            <a:pPr lvl="1"/>
            <a:r>
              <a:rPr lang="en-GB" dirty="0"/>
              <a:t>Pregnancy (parenting)</a:t>
            </a:r>
          </a:p>
        </p:txBody>
      </p:sp>
    </p:spTree>
    <p:extLst>
      <p:ext uri="{BB962C8B-B14F-4D97-AF65-F5344CB8AC3E}">
        <p14:creationId xmlns:p14="http://schemas.microsoft.com/office/powerpoint/2010/main" val="380546072"/>
      </p:ext>
    </p:extLst>
  </p:cSld>
  <p:clrMapOvr>
    <a:masterClrMapping/>
  </p:clrMapOvr>
  <mc:AlternateContent xmlns:mc="http://schemas.openxmlformats.org/markup-compatibility/2006" xmlns:p14="http://schemas.microsoft.com/office/powerpoint/2010/main">
    <mc:Choice Requires="p14">
      <p:transition spd="slow" p14:dur="2000" advTm="71887"/>
    </mc:Choice>
    <mc:Fallback xmlns="">
      <p:transition spd="slow" advTm="7188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5873-41B8-4B10-B21C-DCFA1BCFE2BD}"/>
              </a:ext>
            </a:extLst>
          </p:cNvPr>
          <p:cNvSpPr>
            <a:spLocks noGrp="1"/>
          </p:cNvSpPr>
          <p:nvPr>
            <p:ph type="title"/>
          </p:nvPr>
        </p:nvSpPr>
        <p:spPr/>
        <p:txBody>
          <a:bodyPr/>
          <a:lstStyle/>
          <a:p>
            <a:r>
              <a:rPr lang="en-GB" b="1" dirty="0"/>
              <a:t>Additional information</a:t>
            </a:r>
          </a:p>
        </p:txBody>
      </p:sp>
    </p:spTree>
    <p:extLst>
      <p:ext uri="{BB962C8B-B14F-4D97-AF65-F5344CB8AC3E}">
        <p14:creationId xmlns:p14="http://schemas.microsoft.com/office/powerpoint/2010/main" val="3239211650"/>
      </p:ext>
    </p:extLst>
  </p:cSld>
  <p:clrMapOvr>
    <a:masterClrMapping/>
  </p:clrMapOvr>
  <mc:AlternateContent xmlns:mc="http://schemas.openxmlformats.org/markup-compatibility/2006" xmlns:p14="http://schemas.microsoft.com/office/powerpoint/2010/main">
    <mc:Choice Requires="p14">
      <p:transition spd="slow" p14:dur="2000" advTm="28967"/>
    </mc:Choice>
    <mc:Fallback xmlns="">
      <p:transition spd="slow" advTm="2896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UEL Equality and Diversity unit:</a:t>
            </a:r>
          </a:p>
        </p:txBody>
      </p:sp>
      <p:sp>
        <p:nvSpPr>
          <p:cNvPr id="3" name="Content Placeholder 2"/>
          <p:cNvSpPr>
            <a:spLocks noGrp="1"/>
          </p:cNvSpPr>
          <p:nvPr>
            <p:ph idx="1"/>
          </p:nvPr>
        </p:nvSpPr>
        <p:spPr/>
        <p:txBody>
          <a:bodyPr>
            <a:normAutofit/>
          </a:bodyPr>
          <a:lstStyle/>
          <a:p>
            <a:r>
              <a:rPr lang="en-GB" sz="2800" b="1" dirty="0"/>
              <a:t>Google </a:t>
            </a:r>
            <a:r>
              <a:rPr lang="en-GB" sz="2800" dirty="0"/>
              <a:t>UEL Equality and Diversity (first link).</a:t>
            </a:r>
          </a:p>
          <a:p>
            <a:r>
              <a:rPr lang="en-GB" sz="1600" dirty="0"/>
              <a:t>Equality and Diversity Team</a:t>
            </a:r>
          </a:p>
          <a:p>
            <a:r>
              <a:rPr lang="en-GB" sz="1600" dirty="0"/>
              <a:t>EB.2.17</a:t>
            </a:r>
          </a:p>
          <a:p>
            <a:r>
              <a:rPr lang="en-GB" sz="1600" dirty="0"/>
              <a:t>Docklands Campus</a:t>
            </a:r>
          </a:p>
          <a:p>
            <a:r>
              <a:rPr lang="en-GB" sz="1600" dirty="0"/>
              <a:t>T. 020 8223 7069</a:t>
            </a:r>
          </a:p>
          <a:p>
            <a:r>
              <a:rPr lang="en-GB" sz="1600" dirty="0"/>
              <a:t>E. equality@uel.ac.uk</a:t>
            </a:r>
            <a:endParaRPr lang="en-GB" sz="2800" dirty="0"/>
          </a:p>
        </p:txBody>
      </p:sp>
      <p:pic>
        <p:nvPicPr>
          <p:cNvPr id="4" name="Picture 3">
            <a:extLst>
              <a:ext uri="{FF2B5EF4-FFF2-40B4-BE49-F238E27FC236}">
                <a16:creationId xmlns:a16="http://schemas.microsoft.com/office/drawing/2014/main" id="{B3F811A9-FBBD-413E-AE37-C875E40088C6}"/>
              </a:ext>
            </a:extLst>
          </p:cNvPr>
          <p:cNvPicPr>
            <a:picLocks noChangeAspect="1"/>
          </p:cNvPicPr>
          <p:nvPr/>
        </p:nvPicPr>
        <p:blipFill rotWithShape="1">
          <a:blip r:embed="rId2"/>
          <a:srcRect t="6385" r="744"/>
          <a:stretch/>
        </p:blipFill>
        <p:spPr>
          <a:xfrm>
            <a:off x="3059832" y="2492896"/>
            <a:ext cx="5756620" cy="2940933"/>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2641144"/>
      </p:ext>
    </p:extLst>
  </p:cSld>
  <p:clrMapOvr>
    <a:masterClrMapping/>
  </p:clrMapOvr>
  <mc:AlternateContent xmlns:mc="http://schemas.openxmlformats.org/markup-compatibility/2006" xmlns:p14="http://schemas.microsoft.com/office/powerpoint/2010/main">
    <mc:Choice Requires="p14">
      <p:transition spd="slow" p14:dur="2000" advTm="20739"/>
    </mc:Choice>
    <mc:Fallback xmlns="">
      <p:transition spd="slow" advTm="2073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C2AD-6A39-436E-B1E3-59FBEB86A876}"/>
              </a:ext>
            </a:extLst>
          </p:cNvPr>
          <p:cNvSpPr>
            <a:spLocks noGrp="1"/>
          </p:cNvSpPr>
          <p:nvPr>
            <p:ph type="title"/>
          </p:nvPr>
        </p:nvSpPr>
        <p:spPr/>
        <p:txBody>
          <a:bodyPr/>
          <a:lstStyle/>
          <a:p>
            <a:r>
              <a:rPr lang="en-GB" b="1" dirty="0">
                <a:solidFill>
                  <a:srgbClr val="00CCCC"/>
                </a:solidFill>
              </a:rPr>
              <a:t>LGBT+ Student Society</a:t>
            </a:r>
          </a:p>
        </p:txBody>
      </p:sp>
      <p:sp>
        <p:nvSpPr>
          <p:cNvPr id="4" name="Slide Number Placeholder 3">
            <a:extLst>
              <a:ext uri="{FF2B5EF4-FFF2-40B4-BE49-F238E27FC236}">
                <a16:creationId xmlns:a16="http://schemas.microsoft.com/office/drawing/2014/main" id="{E3AC1CCD-0C7D-4CB0-A61A-E5CBB1E86001}"/>
              </a:ext>
            </a:extLst>
          </p:cNvPr>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7" name="Picture 6">
            <a:extLst>
              <a:ext uri="{FF2B5EF4-FFF2-40B4-BE49-F238E27FC236}">
                <a16:creationId xmlns:a16="http://schemas.microsoft.com/office/drawing/2014/main" id="{34A778CB-0B46-41BD-B314-3C341547FC1F}"/>
              </a:ext>
            </a:extLst>
          </p:cNvPr>
          <p:cNvPicPr>
            <a:picLocks noChangeAspect="1"/>
          </p:cNvPicPr>
          <p:nvPr/>
        </p:nvPicPr>
        <p:blipFill rotWithShape="1">
          <a:blip r:embed="rId3"/>
          <a:srcRect l="25588" t="12201" r="28333" b="13460"/>
          <a:stretch/>
        </p:blipFill>
        <p:spPr>
          <a:xfrm>
            <a:off x="611560" y="1417638"/>
            <a:ext cx="4213448" cy="4248472"/>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E600C186-5A2C-4D7C-A5B9-9F82FE243904}"/>
              </a:ext>
            </a:extLst>
          </p:cNvPr>
          <p:cNvSpPr/>
          <p:nvPr/>
        </p:nvSpPr>
        <p:spPr>
          <a:xfrm>
            <a:off x="1331640" y="6173689"/>
            <a:ext cx="4690130" cy="369332"/>
          </a:xfrm>
          <a:prstGeom prst="rect">
            <a:avLst/>
          </a:prstGeom>
        </p:spPr>
        <p:txBody>
          <a:bodyPr wrap="none">
            <a:spAutoFit/>
          </a:bodyPr>
          <a:lstStyle/>
          <a:p>
            <a:r>
              <a:rPr lang="en-GB" b="1" dirty="0"/>
              <a:t>https://www.uelunion.org/society/lgbtqia/</a:t>
            </a:r>
          </a:p>
        </p:txBody>
      </p:sp>
      <p:pic>
        <p:nvPicPr>
          <p:cNvPr id="9" name="Picture 8">
            <a:extLst>
              <a:ext uri="{FF2B5EF4-FFF2-40B4-BE49-F238E27FC236}">
                <a16:creationId xmlns:a16="http://schemas.microsoft.com/office/drawing/2014/main" id="{B05B6E01-52C8-477F-A583-AE9B17B720F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18992" y="1402508"/>
            <a:ext cx="4213448" cy="460365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62103B6-55D6-4014-A11E-990BD193CD98}"/>
              </a:ext>
            </a:extLst>
          </p:cNvPr>
          <p:cNvSpPr/>
          <p:nvPr/>
        </p:nvSpPr>
        <p:spPr>
          <a:xfrm>
            <a:off x="1547664" y="6488668"/>
            <a:ext cx="4318233" cy="369332"/>
          </a:xfrm>
          <a:prstGeom prst="rect">
            <a:avLst/>
          </a:prstGeom>
        </p:spPr>
        <p:txBody>
          <a:bodyPr wrap="none">
            <a:spAutoFit/>
          </a:bodyPr>
          <a:lstStyle/>
          <a:p>
            <a:r>
              <a:rPr lang="en-GB" b="1" dirty="0"/>
              <a:t>https://www.facebook.com/UELLGBT/</a:t>
            </a:r>
          </a:p>
        </p:txBody>
      </p:sp>
    </p:spTree>
    <p:custDataLst>
      <p:tags r:id="rId1"/>
    </p:custDataLst>
    <p:extLst>
      <p:ext uri="{BB962C8B-B14F-4D97-AF65-F5344CB8AC3E}">
        <p14:creationId xmlns:p14="http://schemas.microsoft.com/office/powerpoint/2010/main" val="313403906"/>
      </p:ext>
    </p:extLst>
  </p:cSld>
  <p:clrMapOvr>
    <a:masterClrMapping/>
  </p:clrMapOvr>
  <mc:AlternateContent xmlns:mc="http://schemas.openxmlformats.org/markup-compatibility/2006" xmlns:p14="http://schemas.microsoft.com/office/powerpoint/2010/main">
    <mc:Choice Requires="p14">
      <p:transition spd="slow" p14:dur="2000" advTm="15915"/>
    </mc:Choice>
    <mc:Fallback xmlns="">
      <p:transition spd="slow" advTm="159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BA41-149C-44AC-A024-9AA088D681B3}"/>
              </a:ext>
            </a:extLst>
          </p:cNvPr>
          <p:cNvSpPr>
            <a:spLocks noGrp="1"/>
          </p:cNvSpPr>
          <p:nvPr>
            <p:ph type="title"/>
          </p:nvPr>
        </p:nvSpPr>
        <p:spPr/>
        <p:txBody>
          <a:bodyPr/>
          <a:lstStyle/>
          <a:p>
            <a:r>
              <a:rPr lang="en-GB" b="1" dirty="0">
                <a:solidFill>
                  <a:srgbClr val="00CCCC"/>
                </a:solidFill>
              </a:rPr>
              <a:t>Black History Month</a:t>
            </a:r>
          </a:p>
        </p:txBody>
      </p:sp>
      <p:sp>
        <p:nvSpPr>
          <p:cNvPr id="3" name="Content Placeholder 2">
            <a:extLst>
              <a:ext uri="{FF2B5EF4-FFF2-40B4-BE49-F238E27FC236}">
                <a16:creationId xmlns:a16="http://schemas.microsoft.com/office/drawing/2014/main" id="{EBE8AEB0-3A87-46F9-ABD2-6181CAF11FEB}"/>
              </a:ext>
            </a:extLst>
          </p:cNvPr>
          <p:cNvSpPr>
            <a:spLocks noGrp="1"/>
          </p:cNvSpPr>
          <p:nvPr>
            <p:ph idx="1"/>
          </p:nvPr>
        </p:nvSpPr>
        <p:spPr/>
        <p:txBody>
          <a:bodyPr/>
          <a:lstStyle/>
          <a:p>
            <a:r>
              <a:rPr lang="en-GB" dirty="0"/>
              <a:t>October 1</a:t>
            </a:r>
            <a:r>
              <a:rPr lang="en-GB" baseline="30000" dirty="0"/>
              <a:t>st</a:t>
            </a:r>
            <a:r>
              <a:rPr lang="en-GB" dirty="0"/>
              <a:t> to 31</a:t>
            </a:r>
            <a:r>
              <a:rPr lang="en-GB" baseline="30000" dirty="0"/>
              <a:t>st</a:t>
            </a:r>
            <a:r>
              <a:rPr lang="en-GB" dirty="0"/>
              <a:t>.</a:t>
            </a:r>
          </a:p>
        </p:txBody>
      </p:sp>
      <p:sp>
        <p:nvSpPr>
          <p:cNvPr id="4" name="Slide Number Placeholder 3">
            <a:extLst>
              <a:ext uri="{FF2B5EF4-FFF2-40B4-BE49-F238E27FC236}">
                <a16:creationId xmlns:a16="http://schemas.microsoft.com/office/drawing/2014/main" id="{9C01C4A8-87A7-4B2D-9F22-A23F660EED68}"/>
              </a:ext>
            </a:extLst>
          </p:cNvPr>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5" name="Picture 4">
            <a:extLst>
              <a:ext uri="{FF2B5EF4-FFF2-40B4-BE49-F238E27FC236}">
                <a16:creationId xmlns:a16="http://schemas.microsoft.com/office/drawing/2014/main" id="{3002AE83-F7D4-4525-85EC-1F198AD9CD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15918" y="2325339"/>
            <a:ext cx="7848872" cy="4532661"/>
          </a:xfrm>
          <a:prstGeom prst="rect">
            <a:avLst/>
          </a:prstGeom>
        </p:spPr>
      </p:pic>
      <p:sp>
        <p:nvSpPr>
          <p:cNvPr id="8" name="Rectangle 7">
            <a:extLst>
              <a:ext uri="{FF2B5EF4-FFF2-40B4-BE49-F238E27FC236}">
                <a16:creationId xmlns:a16="http://schemas.microsoft.com/office/drawing/2014/main" id="{AEE5B9C9-9867-431E-A320-055DEEA64303}"/>
              </a:ext>
            </a:extLst>
          </p:cNvPr>
          <p:cNvSpPr/>
          <p:nvPr/>
        </p:nvSpPr>
        <p:spPr>
          <a:xfrm>
            <a:off x="915918" y="2005268"/>
            <a:ext cx="8118648" cy="369332"/>
          </a:xfrm>
          <a:prstGeom prst="rect">
            <a:avLst/>
          </a:prstGeom>
        </p:spPr>
        <p:txBody>
          <a:bodyPr wrap="square">
            <a:spAutoFit/>
          </a:bodyPr>
          <a:lstStyle/>
          <a:p>
            <a:r>
              <a:rPr lang="en-GB" b="1" dirty="0"/>
              <a:t>https://www.uel.ac.uk/events/2020/10/black-history-month-at-uel</a:t>
            </a:r>
          </a:p>
        </p:txBody>
      </p:sp>
      <p:pic>
        <p:nvPicPr>
          <p:cNvPr id="7" name="Picture 6">
            <a:extLst>
              <a:ext uri="{FF2B5EF4-FFF2-40B4-BE49-F238E27FC236}">
                <a16:creationId xmlns:a16="http://schemas.microsoft.com/office/drawing/2014/main" id="{36472EF4-A476-48E9-B26D-44813A84ACF6}"/>
              </a:ext>
            </a:extLst>
          </p:cNvPr>
          <p:cNvPicPr>
            <a:picLocks noChangeAspect="1"/>
          </p:cNvPicPr>
          <p:nvPr/>
        </p:nvPicPr>
        <p:blipFill rotWithShape="1">
          <a:blip r:embed="rId4"/>
          <a:srcRect t="10940" r="31888" b="9747"/>
          <a:stretch/>
        </p:blipFill>
        <p:spPr>
          <a:xfrm>
            <a:off x="2415782" y="1688926"/>
            <a:ext cx="6228184" cy="4532661"/>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4271798763"/>
      </p:ext>
    </p:extLst>
  </p:cSld>
  <p:clrMapOvr>
    <a:masterClrMapping/>
  </p:clrMapOvr>
  <mc:AlternateContent xmlns:mc="http://schemas.openxmlformats.org/markup-compatibility/2006" xmlns:p14="http://schemas.microsoft.com/office/powerpoint/2010/main">
    <mc:Choice Requires="p14">
      <p:transition spd="slow" p14:dur="2000" advTm="34027"/>
    </mc:Choice>
    <mc:Fallback xmlns="">
      <p:transition spd="slow" advTm="340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Health and Wellbeing</a:t>
            </a:r>
          </a:p>
        </p:txBody>
      </p:sp>
      <p:sp>
        <p:nvSpPr>
          <p:cNvPr id="3" name="Content Placeholder 2"/>
          <p:cNvSpPr>
            <a:spLocks noGrp="1"/>
          </p:cNvSpPr>
          <p:nvPr>
            <p:ph idx="1"/>
          </p:nvPr>
        </p:nvSpPr>
        <p:spPr/>
        <p:txBody>
          <a:bodyPr/>
          <a:lstStyle/>
          <a:p>
            <a:r>
              <a:rPr lang="en-GB" b="1" dirty="0"/>
              <a:t>Google</a:t>
            </a:r>
            <a:r>
              <a:rPr lang="en-GB" dirty="0"/>
              <a:t> UEL Health and Wellbeing.</a:t>
            </a:r>
            <a:r>
              <a:rPr lang="en-GB" dirty="0">
                <a:hlinkClick r:id="rId2"/>
              </a:rPr>
              <a:t> </a:t>
            </a:r>
            <a:r>
              <a:rPr lang="en-GB" sz="2400" dirty="0">
                <a:hlinkClick r:id="rId2"/>
              </a:rPr>
              <a:t>https://www.uel.ac.uk/undergraduate/student-support</a:t>
            </a:r>
            <a:endParaRPr lang="en-GB" dirty="0">
              <a:hlinkClick r:id="rId3"/>
            </a:endParaRPr>
          </a:p>
        </p:txBody>
      </p:sp>
      <p:pic>
        <p:nvPicPr>
          <p:cNvPr id="6" name="Picture 5" descr="A person smiling for the camera&#10;&#10;Description automatically generated">
            <a:extLst>
              <a:ext uri="{FF2B5EF4-FFF2-40B4-BE49-F238E27FC236}">
                <a16:creationId xmlns:a16="http://schemas.microsoft.com/office/drawing/2014/main" id="{F2F12404-6AE6-4A06-8BCF-275E289862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2882591"/>
            <a:ext cx="5917523" cy="3242310"/>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494147"/>
      </p:ext>
    </p:extLst>
  </p:cSld>
  <p:clrMapOvr>
    <a:masterClrMapping/>
  </p:clrMapOvr>
  <mc:AlternateContent xmlns:mc="http://schemas.openxmlformats.org/markup-compatibility/2006" xmlns:p14="http://schemas.microsoft.com/office/powerpoint/2010/main">
    <mc:Choice Requires="p14">
      <p:transition spd="slow" p14:dur="2000" advTm="43416"/>
    </mc:Choice>
    <mc:Fallback xmlns="">
      <p:transition spd="slow" advTm="4341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53BB-A83D-4BBF-BC82-D1A0A264B796}"/>
              </a:ext>
            </a:extLst>
          </p:cNvPr>
          <p:cNvSpPr>
            <a:spLocks noGrp="1"/>
          </p:cNvSpPr>
          <p:nvPr>
            <p:ph type="title"/>
          </p:nvPr>
        </p:nvSpPr>
        <p:spPr/>
        <p:txBody>
          <a:bodyPr>
            <a:normAutofit fontScale="90000"/>
          </a:bodyPr>
          <a:lstStyle/>
          <a:p>
            <a:r>
              <a:rPr lang="en-GB" dirty="0"/>
              <a:t>Join groups in the Student Union</a:t>
            </a:r>
          </a:p>
        </p:txBody>
      </p:sp>
      <p:sp>
        <p:nvSpPr>
          <p:cNvPr id="3" name="Content Placeholder 2">
            <a:extLst>
              <a:ext uri="{FF2B5EF4-FFF2-40B4-BE49-F238E27FC236}">
                <a16:creationId xmlns:a16="http://schemas.microsoft.com/office/drawing/2014/main" id="{A4584A35-71D6-411B-93B7-5432B39C3B27}"/>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52960662"/>
      </p:ext>
    </p:extLst>
  </p:cSld>
  <p:clrMapOvr>
    <a:masterClrMapping/>
  </p:clrMapOvr>
  <mc:AlternateContent xmlns:mc="http://schemas.openxmlformats.org/markup-compatibility/2006" xmlns:p14="http://schemas.microsoft.com/office/powerpoint/2010/main">
    <mc:Choice Requires="p14">
      <p:transition spd="slow" p14:dur="2000" advTm="15024"/>
    </mc:Choice>
    <mc:Fallback xmlns="">
      <p:transition spd="slow" advTm="1502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53BB-A83D-4BBF-BC82-D1A0A264B796}"/>
              </a:ext>
            </a:extLst>
          </p:cNvPr>
          <p:cNvSpPr>
            <a:spLocks noGrp="1"/>
          </p:cNvSpPr>
          <p:nvPr>
            <p:ph type="title"/>
          </p:nvPr>
        </p:nvSpPr>
        <p:spPr/>
        <p:txBody>
          <a:bodyPr>
            <a:normAutofit fontScale="90000"/>
          </a:bodyPr>
          <a:lstStyle/>
          <a:p>
            <a:r>
              <a:rPr lang="en-GB" dirty="0"/>
              <a:t>Join groups in the Student Union</a:t>
            </a:r>
          </a:p>
        </p:txBody>
      </p:sp>
      <p:sp>
        <p:nvSpPr>
          <p:cNvPr id="4" name="Content Placeholder 3">
            <a:extLst>
              <a:ext uri="{FF2B5EF4-FFF2-40B4-BE49-F238E27FC236}">
                <a16:creationId xmlns:a16="http://schemas.microsoft.com/office/drawing/2014/main" id="{E5FD60C4-A4F5-4FAF-B508-0FB55C9C946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608368147"/>
      </p:ext>
    </p:extLst>
  </p:cSld>
  <p:clrMapOvr>
    <a:masterClrMapping/>
  </p:clrMapOvr>
  <mc:AlternateContent xmlns:mc="http://schemas.openxmlformats.org/markup-compatibility/2006" xmlns:p14="http://schemas.microsoft.com/office/powerpoint/2010/main">
    <mc:Choice Requires="p14">
      <p:transition spd="slow" p14:dur="2000" advTm="15024"/>
    </mc:Choice>
    <mc:Fallback xmlns="">
      <p:transition spd="slow" advTm="15024"/>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8FB1-7AD5-454C-AC77-07316833892C}"/>
              </a:ext>
            </a:extLst>
          </p:cNvPr>
          <p:cNvSpPr>
            <a:spLocks noGrp="1"/>
          </p:cNvSpPr>
          <p:nvPr>
            <p:ph type="title"/>
          </p:nvPr>
        </p:nvSpPr>
        <p:spPr/>
        <p:txBody>
          <a:bodyPr/>
          <a:lstStyle/>
          <a:p>
            <a:r>
              <a:rPr lang="en-GB" b="1" dirty="0">
                <a:solidFill>
                  <a:srgbClr val="00CCCC"/>
                </a:solidFill>
              </a:rPr>
              <a:t>E&amp;D and Athena SWAN</a:t>
            </a:r>
          </a:p>
        </p:txBody>
      </p:sp>
      <p:sp>
        <p:nvSpPr>
          <p:cNvPr id="3" name="Content Placeholder 2">
            <a:extLst>
              <a:ext uri="{FF2B5EF4-FFF2-40B4-BE49-F238E27FC236}">
                <a16:creationId xmlns:a16="http://schemas.microsoft.com/office/drawing/2014/main" id="{A11A8D74-BE91-4658-A0E6-33A93C12EBE6}"/>
              </a:ext>
            </a:extLst>
          </p:cNvPr>
          <p:cNvSpPr>
            <a:spLocks noGrp="1"/>
          </p:cNvSpPr>
          <p:nvPr>
            <p:ph idx="1"/>
          </p:nvPr>
        </p:nvSpPr>
        <p:spPr/>
        <p:txBody>
          <a:bodyPr/>
          <a:lstStyle/>
          <a:p>
            <a:r>
              <a:rPr lang="en-GB" dirty="0"/>
              <a:t>E&amp;D Chair – </a:t>
            </a:r>
            <a:r>
              <a:rPr lang="en-GB" b="1" dirty="0"/>
              <a:t>Solomon Alexis</a:t>
            </a:r>
          </a:p>
          <a:p>
            <a:pPr lvl="1"/>
            <a:r>
              <a:rPr lang="en-GB" dirty="0">
                <a:hlinkClick r:id="rId2"/>
              </a:rPr>
              <a:t>A.S.Alexis@uel.ac.uk</a:t>
            </a:r>
            <a:r>
              <a:rPr lang="en-GB" dirty="0"/>
              <a:t> </a:t>
            </a:r>
          </a:p>
          <a:p>
            <a:pPr lvl="1"/>
            <a:endParaRPr lang="en-GB" dirty="0"/>
          </a:p>
          <a:p>
            <a:r>
              <a:rPr lang="en-GB" dirty="0"/>
              <a:t>AS Chair - </a:t>
            </a:r>
            <a:r>
              <a:rPr lang="en-GB" b="1" dirty="0"/>
              <a:t>Louise Todd</a:t>
            </a:r>
            <a:r>
              <a:rPr lang="en-GB" dirty="0"/>
              <a:t>: </a:t>
            </a:r>
          </a:p>
          <a:p>
            <a:pPr lvl="1"/>
            <a:r>
              <a:rPr lang="en-GB" dirty="0">
                <a:hlinkClick r:id="rId3"/>
              </a:rPr>
              <a:t>L.Todd@uel.ac.uk</a:t>
            </a:r>
            <a:endParaRPr lang="en-GB" dirty="0"/>
          </a:p>
          <a:p>
            <a:pPr lvl="1"/>
            <a:endParaRPr lang="en-GB" dirty="0"/>
          </a:p>
          <a:p>
            <a:r>
              <a:rPr lang="en-GB" dirty="0"/>
              <a:t>AS Co-Chair: </a:t>
            </a:r>
            <a:r>
              <a:rPr lang="en-GB" b="1" dirty="0"/>
              <a:t>Fadi Safieddine</a:t>
            </a:r>
          </a:p>
          <a:p>
            <a:pPr lvl="1"/>
            <a:r>
              <a:rPr lang="en-GB" dirty="0">
                <a:hlinkClick r:id="rId4"/>
              </a:rPr>
              <a:t>Fadi@uel.ac.uk</a:t>
            </a:r>
            <a:r>
              <a:rPr lang="en-GB" dirty="0"/>
              <a:t> </a:t>
            </a:r>
          </a:p>
        </p:txBody>
      </p:sp>
      <p:sp>
        <p:nvSpPr>
          <p:cNvPr id="4" name="Slide Number Placeholder 3">
            <a:extLst>
              <a:ext uri="{FF2B5EF4-FFF2-40B4-BE49-F238E27FC236}">
                <a16:creationId xmlns:a16="http://schemas.microsoft.com/office/drawing/2014/main" id="{66FB1E22-FB16-4083-8273-2284A971420F}"/>
              </a:ext>
            </a:extLst>
          </p:cNvPr>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343C84-7574-4DDA-BCFB-8D316A6A86D0}" type="slidenum">
              <a:rPr kumimoji="0" lang="en-US" sz="2000" b="1" i="0" u="none" strike="noStrike" kern="1200" cap="none" spc="0" normalizeH="0" baseline="0" noProof="0" smtClean="0">
                <a:ln>
                  <a:noFill/>
                </a:ln>
                <a:solidFill>
                  <a:srgbClr val="33471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2000" b="1" i="0" u="none" strike="noStrike" kern="1200" cap="none" spc="0" normalizeH="0" baseline="0" noProof="0" dirty="0">
              <a:ln>
                <a:noFill/>
              </a:ln>
              <a:solidFill>
                <a:srgbClr val="33471C"/>
              </a:solidFill>
              <a:effectLst/>
              <a:uLnTx/>
              <a:uFillTx/>
              <a:latin typeface="Arial"/>
              <a:ea typeface="+mn-ea"/>
              <a:cs typeface="+mn-cs"/>
            </a:endParaRPr>
          </a:p>
        </p:txBody>
      </p:sp>
      <p:pic>
        <p:nvPicPr>
          <p:cNvPr id="5" name="Picture 4">
            <a:extLst>
              <a:ext uri="{FF2B5EF4-FFF2-40B4-BE49-F238E27FC236}">
                <a16:creationId xmlns:a16="http://schemas.microsoft.com/office/drawing/2014/main" id="{3466CAD3-3AB6-498E-AED1-42F8E9C2034A}"/>
              </a:ext>
            </a:extLst>
          </p:cNvPr>
          <p:cNvPicPr/>
          <p:nvPr/>
        </p:nvPicPr>
        <p:blipFill rotWithShape="1">
          <a:blip r:embed="rId5">
            <a:extLst>
              <a:ext uri="{BEBA8EAE-BF5A-486C-A8C5-ECC9F3942E4B}">
                <a14:imgProps xmlns:a14="http://schemas.microsoft.com/office/drawing/2010/main">
                  <a14:imgLayer r:embed="rId6">
                    <a14:imgEffect>
                      <a14:sharpenSoften amount="4000"/>
                    </a14:imgEffect>
                    <a14:imgEffect>
                      <a14:brightnessContrast bright="16000" contrast="1000"/>
                    </a14:imgEffect>
                  </a14:imgLayer>
                </a14:imgProps>
              </a:ext>
              <a:ext uri="{28A0092B-C50C-407E-A947-70E740481C1C}">
                <a14:useLocalDpi xmlns:a14="http://schemas.microsoft.com/office/drawing/2010/main" val="0"/>
              </a:ext>
            </a:extLst>
          </a:blip>
          <a:srcRect l="7441" t="-1090" b="1090"/>
          <a:stretch/>
        </p:blipFill>
        <p:spPr bwMode="auto">
          <a:xfrm>
            <a:off x="6808966" y="2739157"/>
            <a:ext cx="1332996" cy="1599594"/>
          </a:xfrm>
          <a:prstGeom prst="rect">
            <a:avLst/>
          </a:prstGeom>
          <a:ln>
            <a:noFill/>
          </a:ln>
          <a:effectLst>
            <a:outerShdw blurRad="292100" dist="139700" dir="2700000" algn="tl" rotWithShape="0">
              <a:srgbClr val="333333">
                <a:alpha val="65000"/>
              </a:srgbClr>
            </a:outerShdw>
          </a:effectLst>
        </p:spPr>
      </p:pic>
      <p:pic>
        <p:nvPicPr>
          <p:cNvPr id="6" name="Picture 5" descr="Solly.jpg">
            <a:extLst>
              <a:ext uri="{FF2B5EF4-FFF2-40B4-BE49-F238E27FC236}">
                <a16:creationId xmlns:a16="http://schemas.microsoft.com/office/drawing/2014/main" id="{C745566F-6E5C-4F65-870F-23EBCDAF61D1}"/>
              </a:ext>
            </a:extLst>
          </p:cNvPr>
          <p:cNvPicPr>
            <a:picLocks noChangeAspect="1"/>
          </p:cNvPicPr>
          <p:nvPr/>
        </p:nvPicPr>
        <p:blipFill>
          <a:blip r:embed="rId7" cstate="print"/>
          <a:srcRect l="7407" b="3516"/>
          <a:stretch>
            <a:fillRect/>
          </a:stretch>
        </p:blipFill>
        <p:spPr>
          <a:xfrm>
            <a:off x="6818662" y="1045607"/>
            <a:ext cx="1332995" cy="1599594"/>
          </a:xfrm>
          <a:prstGeom prst="rect">
            <a:avLst/>
          </a:prstGeom>
          <a:ln>
            <a:noFill/>
          </a:ln>
          <a:effectLst>
            <a:outerShdw blurRad="292100" dist="139700" dir="2700000" algn="tl" rotWithShape="0">
              <a:srgbClr val="333333">
                <a:alpha val="65000"/>
              </a:srgbClr>
            </a:outerShdw>
          </a:effectLst>
        </p:spPr>
      </p:pic>
      <p:pic>
        <p:nvPicPr>
          <p:cNvPr id="8" name="Picture 7" descr="A person wearing a striped shirt and smiling at the camera&#10;&#10;Description automatically generated">
            <a:extLst>
              <a:ext uri="{FF2B5EF4-FFF2-40B4-BE49-F238E27FC236}">
                <a16:creationId xmlns:a16="http://schemas.microsoft.com/office/drawing/2014/main" id="{36A3FEA6-015F-430B-85AB-DFF235C0303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474" t="3349" r="18753" b="25370"/>
          <a:stretch/>
        </p:blipFill>
        <p:spPr>
          <a:xfrm>
            <a:off x="6775246" y="4549753"/>
            <a:ext cx="1366716" cy="16312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7703906"/>
      </p:ext>
    </p:extLst>
  </p:cSld>
  <p:clrMapOvr>
    <a:masterClrMapping/>
  </p:clrMapOvr>
  <mc:AlternateContent xmlns:mc="http://schemas.openxmlformats.org/markup-compatibility/2006" xmlns:p14="http://schemas.microsoft.com/office/powerpoint/2010/main">
    <mc:Choice Requires="p14">
      <p:transition spd="slow" p14:dur="2000" advTm="102202"/>
    </mc:Choice>
    <mc:Fallback xmlns="">
      <p:transition spd="slow" advTm="1022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Working with other students:</a:t>
            </a:r>
          </a:p>
        </p:txBody>
      </p:sp>
      <p:sp>
        <p:nvSpPr>
          <p:cNvPr id="6147" name="Rectangle 3"/>
          <p:cNvSpPr>
            <a:spLocks noGrp="1" noChangeArrowheads="1"/>
          </p:cNvSpPr>
          <p:nvPr>
            <p:ph idx="1"/>
          </p:nvPr>
        </p:nvSpPr>
        <p:spPr/>
        <p:txBody>
          <a:bodyPr/>
          <a:lstStyle/>
          <a:p>
            <a:pPr marL="609600" indent="-609600">
              <a:buFontTx/>
              <a:buNone/>
            </a:pPr>
            <a:endParaRPr lang="en-US" altLang="en-US" dirty="0"/>
          </a:p>
          <a:p>
            <a:pPr marL="609600" indent="-609600">
              <a:buFontTx/>
              <a:buNone/>
            </a:pPr>
            <a:endParaRPr lang="en-US" altLang="en-US" dirty="0"/>
          </a:p>
          <a:p>
            <a:pPr marL="609600" indent="-609600">
              <a:buFontTx/>
              <a:buNone/>
            </a:pPr>
            <a:endParaRPr lang="en-US" altLang="en-US" dirty="0"/>
          </a:p>
        </p:txBody>
      </p:sp>
      <p:sp>
        <p:nvSpPr>
          <p:cNvPr id="6" name="Rectangle 5"/>
          <p:cNvSpPr/>
          <p:nvPr/>
        </p:nvSpPr>
        <p:spPr>
          <a:xfrm>
            <a:off x="3563888" y="34006"/>
            <a:ext cx="5315879" cy="553998"/>
          </a:xfrm>
          <a:prstGeom prst="rect">
            <a:avLst/>
          </a:prstGeom>
        </p:spPr>
        <p:txBody>
          <a:bodyPr wrap="none">
            <a:spAutoFit/>
          </a:bodyPr>
          <a:lstStyle/>
          <a:p>
            <a:r>
              <a:rPr lang="en-GB" sz="3000" b="1" kern="0" dirty="0">
                <a:solidFill>
                  <a:schemeClr val="tx2"/>
                </a:solidFill>
                <a:latin typeface="AvantGarde Bk BT"/>
              </a:rPr>
              <a:t>1.Value of team work in a group</a:t>
            </a:r>
            <a:endParaRPr lang="en-GB" dirty="0">
              <a:solidFill>
                <a:schemeClr val="tx2"/>
              </a:solidFill>
            </a:endParaRPr>
          </a:p>
        </p:txBody>
      </p:sp>
      <p:sp>
        <p:nvSpPr>
          <p:cNvPr id="7" name="Content Placeholder 2"/>
          <p:cNvSpPr txBox="1">
            <a:spLocks/>
          </p:cNvSpPr>
          <p:nvPr/>
        </p:nvSpPr>
        <p:spPr bwMode="auto">
          <a:xfrm>
            <a:off x="381000" y="1951251"/>
            <a:ext cx="8305800" cy="29554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GB" kern="0" dirty="0"/>
              <a:t>Assignments</a:t>
            </a:r>
          </a:p>
          <a:p>
            <a:r>
              <a:rPr lang="en-GB" kern="0" dirty="0"/>
              <a:t>Presentations</a:t>
            </a:r>
          </a:p>
          <a:p>
            <a:r>
              <a:rPr lang="en-GB" kern="0" dirty="0"/>
              <a:t>Lab work</a:t>
            </a:r>
          </a:p>
          <a:p>
            <a:r>
              <a:rPr lang="en-GB" kern="0" dirty="0"/>
              <a:t>Projects</a:t>
            </a:r>
          </a:p>
          <a:p>
            <a:r>
              <a:rPr lang="en-GB" kern="0" dirty="0"/>
              <a:t>Work placements</a:t>
            </a:r>
          </a:p>
        </p:txBody>
      </p:sp>
      <p:pic>
        <p:nvPicPr>
          <p:cNvPr id="1026" name="Picture 2" descr="Image result for university group assignment">
            <a:extLst>
              <a:ext uri="{FF2B5EF4-FFF2-40B4-BE49-F238E27FC236}">
                <a16:creationId xmlns:a16="http://schemas.microsoft.com/office/drawing/2014/main" id="{F5FCC093-4C2A-4D1A-86CC-6005965F93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2332724"/>
            <a:ext cx="2653954" cy="197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172096"/>
      </p:ext>
    </p:extLst>
  </p:cSld>
  <p:clrMapOvr>
    <a:masterClrMapping/>
  </p:clrMapOvr>
  <p:transition advTm="76148"/>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GB" dirty="0"/>
              <a:t>What difficulties have you had </a:t>
            </a:r>
          </a:p>
          <a:p>
            <a:pPr marL="0" indent="0" algn="ctr">
              <a:buNone/>
            </a:pPr>
            <a:r>
              <a:rPr lang="en-GB" dirty="0"/>
              <a:t>working with other people in a group?</a:t>
            </a:r>
          </a:p>
        </p:txBody>
      </p:sp>
      <p:sp>
        <p:nvSpPr>
          <p:cNvPr id="4" name="Rectangle 3"/>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pic>
        <p:nvPicPr>
          <p:cNvPr id="1026" name="Picture 2" descr="Image result for group problems">
            <a:extLst>
              <a:ext uri="{FF2B5EF4-FFF2-40B4-BE49-F238E27FC236}">
                <a16:creationId xmlns:a16="http://schemas.microsoft.com/office/drawing/2014/main" id="{32ADA169-F46A-44C0-B64A-C47D95710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2" y="3717032"/>
            <a:ext cx="456247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45457"/>
      </p:ext>
    </p:extLst>
  </p:cSld>
  <p:clrMapOvr>
    <a:masterClrMapping/>
  </p:clrMapOvr>
  <mc:AlternateContent xmlns:mc="http://schemas.openxmlformats.org/markup-compatibility/2006" xmlns:p14="http://schemas.microsoft.com/office/powerpoint/2010/main">
    <mc:Choice Requires="p14">
      <p:transition spd="slow" p14:dur="2000" advTm="64491"/>
    </mc:Choice>
    <mc:Fallback xmlns="">
      <p:transition spd="slow" advTm="6449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D0261-C3B8-47F2-9030-7AE63C005A0F}"/>
              </a:ext>
            </a:extLst>
          </p:cNvPr>
          <p:cNvSpPr>
            <a:spLocks noGrp="1"/>
          </p:cNvSpPr>
          <p:nvPr>
            <p:ph type="title"/>
          </p:nvPr>
        </p:nvSpPr>
        <p:spPr>
          <a:xfrm>
            <a:off x="457200" y="404664"/>
            <a:ext cx="8229600" cy="1143000"/>
          </a:xfrm>
        </p:spPr>
        <p:txBody>
          <a:bodyPr>
            <a:normAutofit/>
          </a:bodyPr>
          <a:lstStyle/>
          <a:p>
            <a:r>
              <a:rPr lang="en-GB" sz="3600" dirty="0"/>
              <a:t>Characters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320631"/>
              </p:ext>
            </p:extLst>
          </p:nvPr>
        </p:nvGraphicFramePr>
        <p:xfrm>
          <a:off x="500063" y="1500188"/>
          <a:ext cx="8229600" cy="515889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65291">
                <a:tc>
                  <a:txBody>
                    <a:bodyPr/>
                    <a:lstStyle/>
                    <a:p>
                      <a:r>
                        <a:rPr lang="en-GB" dirty="0"/>
                        <a:t>Characters</a:t>
                      </a:r>
                    </a:p>
                  </a:txBody>
                  <a:tcPr marL="90601" marR="90601"/>
                </a:tc>
                <a:tc>
                  <a:txBody>
                    <a:bodyPr/>
                    <a:lstStyle/>
                    <a:p>
                      <a:r>
                        <a:rPr lang="en-GB" dirty="0"/>
                        <a:t>Advantage</a:t>
                      </a:r>
                    </a:p>
                  </a:txBody>
                  <a:tcPr marL="90601" marR="90601"/>
                </a:tc>
                <a:tc>
                  <a:txBody>
                    <a:bodyPr/>
                    <a:lstStyle/>
                    <a:p>
                      <a:r>
                        <a:rPr lang="en-GB" dirty="0"/>
                        <a:t>Disadvantage</a:t>
                      </a:r>
                    </a:p>
                  </a:txBody>
                  <a:tcPr marL="90601" marR="90601"/>
                </a:tc>
                <a:extLst>
                  <a:ext uri="{0D108BD9-81ED-4DB2-BD59-A6C34878D82A}">
                    <a16:rowId xmlns:a16="http://schemas.microsoft.com/office/drawing/2014/main" val="10000"/>
                  </a:ext>
                </a:extLst>
              </a:tr>
              <a:tr h="803106">
                <a:tc>
                  <a:txBody>
                    <a:bodyPr/>
                    <a:lstStyle/>
                    <a:p>
                      <a:r>
                        <a:rPr lang="en-GB" dirty="0"/>
                        <a:t>Dominant and loud</a:t>
                      </a:r>
                    </a:p>
                  </a:txBody>
                  <a:tcPr marL="90601" marR="90601"/>
                </a:tc>
                <a:tc>
                  <a:txBody>
                    <a:bodyPr/>
                    <a:lstStyle/>
                    <a:p>
                      <a:r>
                        <a:rPr lang="en-GB" dirty="0"/>
                        <a:t>Motivated</a:t>
                      </a:r>
                      <a:r>
                        <a:rPr lang="en-GB" baseline="0" dirty="0"/>
                        <a:t> and would drive the team forward</a:t>
                      </a:r>
                      <a:endParaRPr lang="en-GB" dirty="0"/>
                    </a:p>
                  </a:txBody>
                  <a:tcPr marL="90601" marR="90601"/>
                </a:tc>
                <a:tc>
                  <a:txBody>
                    <a:bodyPr/>
                    <a:lstStyle/>
                    <a:p>
                      <a:r>
                        <a:rPr lang="en-GB" dirty="0"/>
                        <a:t>Could be considered bullying and may end up doing all the work.</a:t>
                      </a:r>
                    </a:p>
                  </a:txBody>
                  <a:tcPr marL="90601" marR="90601"/>
                </a:tc>
                <a:extLst>
                  <a:ext uri="{0D108BD9-81ED-4DB2-BD59-A6C34878D82A}">
                    <a16:rowId xmlns:a16="http://schemas.microsoft.com/office/drawing/2014/main" val="10001"/>
                  </a:ext>
                </a:extLst>
              </a:tr>
              <a:tr h="1147294">
                <a:tc>
                  <a:txBody>
                    <a:bodyPr/>
                    <a:lstStyle/>
                    <a:p>
                      <a:r>
                        <a:rPr lang="en-GB" dirty="0"/>
                        <a:t>Inclusive (‘we’ and ‘all’)</a:t>
                      </a:r>
                    </a:p>
                  </a:txBody>
                  <a:tcPr marL="90601" marR="90601"/>
                </a:tc>
                <a:tc>
                  <a:txBody>
                    <a:bodyPr/>
                    <a:lstStyle/>
                    <a:p>
                      <a:r>
                        <a:rPr lang="en-GB" dirty="0"/>
                        <a:t>Brings people together and allows excellent negotiator.</a:t>
                      </a:r>
                    </a:p>
                  </a:txBody>
                  <a:tcPr marL="90601" marR="90601"/>
                </a:tc>
                <a:tc>
                  <a:txBody>
                    <a:bodyPr/>
                    <a:lstStyle/>
                    <a:p>
                      <a:r>
                        <a:rPr lang="en-GB" dirty="0"/>
                        <a:t>May end up being too concerned about the ‘group’ than the ‘project’.</a:t>
                      </a:r>
                    </a:p>
                  </a:txBody>
                  <a:tcPr marL="90601" marR="90601"/>
                </a:tc>
                <a:extLst>
                  <a:ext uri="{0D108BD9-81ED-4DB2-BD59-A6C34878D82A}">
                    <a16:rowId xmlns:a16="http://schemas.microsoft.com/office/drawing/2014/main" val="10002"/>
                  </a:ext>
                </a:extLst>
              </a:tr>
              <a:tr h="803106">
                <a:tc>
                  <a:txBody>
                    <a:bodyPr/>
                    <a:lstStyle/>
                    <a:p>
                      <a:r>
                        <a:rPr lang="en-GB" dirty="0"/>
                        <a:t>Polite and</a:t>
                      </a:r>
                      <a:r>
                        <a:rPr lang="en-GB" baseline="0" dirty="0"/>
                        <a:t> makes suggestions</a:t>
                      </a:r>
                      <a:endParaRPr lang="en-GB" dirty="0"/>
                    </a:p>
                  </a:txBody>
                  <a:tcPr marL="90601" marR="90601"/>
                </a:tc>
                <a:tc>
                  <a:txBody>
                    <a:bodyPr/>
                    <a:lstStyle/>
                    <a:p>
                      <a:r>
                        <a:rPr lang="en-GB" dirty="0"/>
                        <a:t>Ideal team play who is happy to follow on their activities.</a:t>
                      </a:r>
                    </a:p>
                  </a:txBody>
                  <a:tcPr marL="90601" marR="90601"/>
                </a:tc>
                <a:tc>
                  <a:txBody>
                    <a:bodyPr/>
                    <a:lstStyle/>
                    <a:p>
                      <a:r>
                        <a:rPr lang="en-GB" dirty="0"/>
                        <a:t>Could be overwhelmed or overshadowed.</a:t>
                      </a:r>
                    </a:p>
                  </a:txBody>
                  <a:tcPr marL="90601" marR="90601"/>
                </a:tc>
                <a:extLst>
                  <a:ext uri="{0D108BD9-81ED-4DB2-BD59-A6C34878D82A}">
                    <a16:rowId xmlns:a16="http://schemas.microsoft.com/office/drawing/2014/main" val="10003"/>
                  </a:ext>
                </a:extLst>
              </a:tr>
              <a:tr h="803106">
                <a:tc>
                  <a:txBody>
                    <a:bodyPr/>
                    <a:lstStyle/>
                    <a:p>
                      <a:r>
                        <a:rPr lang="en-GB" dirty="0"/>
                        <a:t>Offensive</a:t>
                      </a:r>
                      <a:r>
                        <a:rPr lang="en-GB" baseline="0" dirty="0"/>
                        <a:t> and abrupt</a:t>
                      </a:r>
                      <a:endParaRPr lang="en-GB" dirty="0"/>
                    </a:p>
                  </a:txBody>
                  <a:tcPr marL="90601" marR="90601"/>
                </a:tc>
                <a:tc>
                  <a:txBody>
                    <a:bodyPr/>
                    <a:lstStyle/>
                    <a:p>
                      <a:r>
                        <a:rPr lang="en-GB" dirty="0"/>
                        <a:t>Rebellious ideas can be source of creative ideas.</a:t>
                      </a:r>
                    </a:p>
                  </a:txBody>
                  <a:tcPr marL="90601" marR="90601"/>
                </a:tc>
                <a:tc>
                  <a:txBody>
                    <a:bodyPr/>
                    <a:lstStyle/>
                    <a:p>
                      <a:r>
                        <a:rPr lang="en-GB" dirty="0"/>
                        <a:t>May offend group members and get sided.</a:t>
                      </a:r>
                    </a:p>
                  </a:txBody>
                  <a:tcPr marL="90601" marR="90601"/>
                </a:tc>
                <a:extLst>
                  <a:ext uri="{0D108BD9-81ED-4DB2-BD59-A6C34878D82A}">
                    <a16:rowId xmlns:a16="http://schemas.microsoft.com/office/drawing/2014/main" val="10004"/>
                  </a:ext>
                </a:extLst>
              </a:tr>
              <a:tr h="803106">
                <a:tc>
                  <a:txBody>
                    <a:bodyPr/>
                    <a:lstStyle/>
                    <a:p>
                      <a:r>
                        <a:rPr lang="en-GB" baseline="0" dirty="0"/>
                        <a:t>Shy or bored character.</a:t>
                      </a:r>
                      <a:endParaRPr lang="en-GB" dirty="0"/>
                    </a:p>
                  </a:txBody>
                  <a:tcPr marL="90601" marR="90601"/>
                </a:tc>
                <a:tc>
                  <a:txBody>
                    <a:bodyPr/>
                    <a:lstStyle/>
                    <a:p>
                      <a:r>
                        <a:rPr lang="en-GB" dirty="0"/>
                        <a:t>Listeners and participators</a:t>
                      </a:r>
                    </a:p>
                  </a:txBody>
                  <a:tcPr marL="90601" marR="90601"/>
                </a:tc>
                <a:tc>
                  <a:txBody>
                    <a:bodyPr/>
                    <a:lstStyle/>
                    <a:p>
                      <a:r>
                        <a:rPr lang="en-GB" dirty="0"/>
                        <a:t>May need prompting and may feel outside the group</a:t>
                      </a:r>
                    </a:p>
                  </a:txBody>
                  <a:tcPr marL="90601" marR="90601"/>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Tree>
    <p:extLst>
      <p:ext uri="{BB962C8B-B14F-4D97-AF65-F5344CB8AC3E}">
        <p14:creationId xmlns:p14="http://schemas.microsoft.com/office/powerpoint/2010/main" val="1271377189"/>
      </p:ext>
    </p:extLst>
  </p:cSld>
  <p:clrMapOvr>
    <a:masterClrMapping/>
  </p:clrMapOvr>
  <mc:AlternateContent xmlns:mc="http://schemas.openxmlformats.org/markup-compatibility/2006" xmlns:p14="http://schemas.microsoft.com/office/powerpoint/2010/main">
    <mc:Choice Requires="p14">
      <p:transition spd="slow" p14:dur="2000" advTm="271033"/>
    </mc:Choice>
    <mc:Fallback xmlns="">
      <p:transition spd="slow" advTm="27103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B3D7-F3F6-4BF5-803D-83290A9563F5}"/>
              </a:ext>
            </a:extLst>
          </p:cNvPr>
          <p:cNvSpPr>
            <a:spLocks noGrp="1"/>
          </p:cNvSpPr>
          <p:nvPr>
            <p:ph type="title"/>
          </p:nvPr>
        </p:nvSpPr>
        <p:spPr/>
        <p:txBody>
          <a:bodyPr>
            <a:normAutofit/>
          </a:bodyPr>
          <a:lstStyle/>
          <a:p>
            <a:r>
              <a:rPr lang="en-GB" b="1" dirty="0"/>
              <a:t>End of Part 1</a:t>
            </a:r>
          </a:p>
        </p:txBody>
      </p:sp>
      <p:sp>
        <p:nvSpPr>
          <p:cNvPr id="3" name="Content Placeholder 2">
            <a:extLst>
              <a:ext uri="{FF2B5EF4-FFF2-40B4-BE49-F238E27FC236}">
                <a16:creationId xmlns:a16="http://schemas.microsoft.com/office/drawing/2014/main" id="{5C9CC24D-3A49-4BC6-AB67-7697DAA6A5F2}"/>
              </a:ext>
            </a:extLst>
          </p:cNvPr>
          <p:cNvSpPr>
            <a:spLocks noGrp="1"/>
          </p:cNvSpPr>
          <p:nvPr>
            <p:ph idx="1"/>
          </p:nvPr>
        </p:nvSpPr>
        <p:spPr/>
        <p:txBody>
          <a:bodyPr>
            <a:normAutofit fontScale="92500" lnSpcReduction="10000"/>
          </a:bodyPr>
          <a:lstStyle/>
          <a:p>
            <a:r>
              <a:rPr lang="en-GB" sz="2600" b="1" dirty="0"/>
              <a:t>Activity 5.1. </a:t>
            </a:r>
            <a:r>
              <a:rPr lang="en-US" sz="2600" dirty="0"/>
              <a:t>You have all worked in groups in the past, working with friends at school on an assignment or project. Indicate the most common reason why the team did not perform to its full capacity. </a:t>
            </a:r>
          </a:p>
          <a:p>
            <a:pPr lvl="2"/>
            <a:r>
              <a:rPr lang="en-US" dirty="0"/>
              <a:t>Conflicts between team members	  </a:t>
            </a:r>
          </a:p>
          <a:p>
            <a:pPr lvl="2"/>
            <a:r>
              <a:rPr lang="en-US" dirty="0"/>
              <a:t>Lazy team leader: Team leader expects others to do the work for them.	  </a:t>
            </a:r>
          </a:p>
          <a:p>
            <a:pPr lvl="2"/>
            <a:r>
              <a:rPr lang="en-US" dirty="0"/>
              <a:t>Team leader too nice to everyone, even those not doing the work.	  </a:t>
            </a:r>
          </a:p>
          <a:p>
            <a:pPr lvl="2"/>
            <a:r>
              <a:rPr lang="en-US" dirty="0"/>
              <a:t>Poor communication: Not discussing changes or progress with the team.	  </a:t>
            </a:r>
          </a:p>
          <a:p>
            <a:pPr lvl="2"/>
            <a:r>
              <a:rPr lang="en-US" dirty="0"/>
              <a:t>Authoritarian team leader: “My way or the highway!”</a:t>
            </a:r>
            <a:endParaRPr lang="en-GB" dirty="0"/>
          </a:p>
        </p:txBody>
      </p:sp>
    </p:spTree>
    <p:extLst>
      <p:ext uri="{BB962C8B-B14F-4D97-AF65-F5344CB8AC3E}">
        <p14:creationId xmlns:p14="http://schemas.microsoft.com/office/powerpoint/2010/main" val="1880458496"/>
      </p:ext>
    </p:extLst>
  </p:cSld>
  <p:clrMapOvr>
    <a:masterClrMapping/>
  </p:clrMapOvr>
  <mc:AlternateContent xmlns:mc="http://schemas.openxmlformats.org/markup-compatibility/2006" xmlns:p14="http://schemas.microsoft.com/office/powerpoint/2010/main">
    <mc:Choice Requires="p14">
      <p:transition spd="slow" p14:dur="2000" advTm="44049"/>
    </mc:Choice>
    <mc:Fallback xmlns="">
      <p:transition spd="slow" advTm="440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A4220F-6979-4F31-85C0-D64B212DBD69}"/>
              </a:ext>
            </a:extLst>
          </p:cNvPr>
          <p:cNvSpPr/>
          <p:nvPr/>
        </p:nvSpPr>
        <p:spPr>
          <a:xfrm>
            <a:off x="3117991" y="260648"/>
            <a:ext cx="5269391" cy="553998"/>
          </a:xfrm>
          <a:prstGeom prst="rect">
            <a:avLst/>
          </a:prstGeom>
        </p:spPr>
        <p:txBody>
          <a:bodyPr wrap="none">
            <a:spAutoFit/>
          </a:bodyPr>
          <a:lstStyle/>
          <a:p>
            <a:r>
              <a:rPr lang="en-GB" sz="3000" b="1" kern="0" dirty="0">
                <a:solidFill>
                  <a:schemeClr val="tx2"/>
                </a:solidFill>
                <a:latin typeface="AvantGarde Bk BT"/>
              </a:rPr>
              <a:t>2.Difficulties working in a group</a:t>
            </a:r>
            <a:endParaRPr lang="en-GB" dirty="0">
              <a:solidFill>
                <a:schemeClr val="tx2"/>
              </a:solidFill>
            </a:endParaRPr>
          </a:p>
        </p:txBody>
      </p:sp>
      <p:sp>
        <p:nvSpPr>
          <p:cNvPr id="2" name="Title 1">
            <a:extLst>
              <a:ext uri="{FF2B5EF4-FFF2-40B4-BE49-F238E27FC236}">
                <a16:creationId xmlns:a16="http://schemas.microsoft.com/office/drawing/2014/main" id="{E933F5C2-5F4E-4FF3-886D-32BC817DA6EB}"/>
              </a:ext>
            </a:extLst>
          </p:cNvPr>
          <p:cNvSpPr>
            <a:spLocks noGrp="1"/>
          </p:cNvSpPr>
          <p:nvPr>
            <p:ph type="title"/>
          </p:nvPr>
        </p:nvSpPr>
        <p:spPr/>
        <p:txBody>
          <a:bodyPr/>
          <a:lstStyle/>
          <a:p>
            <a:r>
              <a:rPr lang="en-GB" dirty="0"/>
              <a:t>Results of last term survey:</a:t>
            </a:r>
          </a:p>
        </p:txBody>
      </p:sp>
      <p:sp>
        <p:nvSpPr>
          <p:cNvPr id="4" name="TextBox 3">
            <a:extLst>
              <a:ext uri="{FF2B5EF4-FFF2-40B4-BE49-F238E27FC236}">
                <a16:creationId xmlns:a16="http://schemas.microsoft.com/office/drawing/2014/main" id="{5789AC38-7B50-41C9-BF5A-C08954846322}"/>
              </a:ext>
            </a:extLst>
          </p:cNvPr>
          <p:cNvSpPr txBox="1"/>
          <p:nvPr/>
        </p:nvSpPr>
        <p:spPr>
          <a:xfrm>
            <a:off x="7886581" y="260648"/>
            <a:ext cx="825867" cy="369332"/>
          </a:xfrm>
          <a:prstGeom prst="rect">
            <a:avLst/>
          </a:prstGeom>
          <a:noFill/>
        </p:spPr>
        <p:txBody>
          <a:bodyPr wrap="none" rtlCol="0">
            <a:spAutoFit/>
          </a:bodyPr>
          <a:lstStyle/>
          <a:p>
            <a:r>
              <a:rPr lang="en-GB" b="1" dirty="0">
                <a:solidFill>
                  <a:srgbClr val="00CCCC"/>
                </a:solidFill>
              </a:rPr>
              <a:t>Part 2</a:t>
            </a:r>
          </a:p>
        </p:txBody>
      </p:sp>
    </p:spTree>
    <p:extLst>
      <p:ext uri="{BB962C8B-B14F-4D97-AF65-F5344CB8AC3E}">
        <p14:creationId xmlns:p14="http://schemas.microsoft.com/office/powerpoint/2010/main" val="2064205507"/>
      </p:ext>
    </p:extLst>
  </p:cSld>
  <p:clrMapOvr>
    <a:masterClrMapping/>
  </p:clrMapOvr>
  <mc:AlternateContent xmlns:mc="http://schemas.openxmlformats.org/markup-compatibility/2006" xmlns:p14="http://schemas.microsoft.com/office/powerpoint/2010/main">
    <mc:Choice Requires="p14">
      <p:transition spd="slow" p14:dur="2000" advTm="21064"/>
    </mc:Choice>
    <mc:Fallback xmlns="">
      <p:transition spd="slow" advTm="2106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7|4|7.7|5.4|7.2|5.2|11.8|8.8"/>
</p:tagLst>
</file>

<file path=ppt/tags/tag10.xml><?xml version="1.0" encoding="utf-8"?>
<p:tagLst xmlns:a="http://schemas.openxmlformats.org/drawingml/2006/main" xmlns:r="http://schemas.openxmlformats.org/officeDocument/2006/relationships" xmlns:p="http://schemas.openxmlformats.org/presentationml/2006/main">
  <p:tag name="TIMING" val="|0.7|5.3|9.5|11.5|7.3|12.4|3.1"/>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TIMING" val="|1.3|5.5"/>
</p:tagLst>
</file>

<file path=ppt/tags/tag13.xml><?xml version="1.0" encoding="utf-8"?>
<p:tagLst xmlns:a="http://schemas.openxmlformats.org/drawingml/2006/main" xmlns:r="http://schemas.openxmlformats.org/officeDocument/2006/relationships" xmlns:p="http://schemas.openxmlformats.org/presentationml/2006/main">
  <p:tag name="TIMING" val="|7.1|7.2"/>
</p:tagLst>
</file>

<file path=ppt/tags/tag14.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26|10.8|12.1|17.8|8.3"/>
</p:tagLst>
</file>

<file path=ppt/tags/tag3.xml><?xml version="1.0" encoding="utf-8"?>
<p:tagLst xmlns:a="http://schemas.openxmlformats.org/drawingml/2006/main" xmlns:r="http://schemas.openxmlformats.org/officeDocument/2006/relationships" xmlns:p="http://schemas.openxmlformats.org/presentationml/2006/main">
  <p:tag name="TIMING" val="|8.2|30.3|3.6|15.9|50.5"/>
</p:tagLst>
</file>

<file path=ppt/tags/tag4.xml><?xml version="1.0" encoding="utf-8"?>
<p:tagLst xmlns:a="http://schemas.openxmlformats.org/drawingml/2006/main" xmlns:r="http://schemas.openxmlformats.org/officeDocument/2006/relationships" xmlns:p="http://schemas.openxmlformats.org/presentationml/2006/main">
  <p:tag name="TIMING" val="|8.1|10.7|20.9|15.7|16|5.2|37.4|9.8"/>
</p:tagLst>
</file>

<file path=ppt/tags/tag5.xml><?xml version="1.0" encoding="utf-8"?>
<p:tagLst xmlns:a="http://schemas.openxmlformats.org/drawingml/2006/main" xmlns:r="http://schemas.openxmlformats.org/officeDocument/2006/relationships" xmlns:p="http://schemas.openxmlformats.org/presentationml/2006/main">
  <p:tag name="TIMING" val="|34.7|5|4.4|8.1|4|55.6|28.1|52.6|34.3"/>
</p:tagLst>
</file>

<file path=ppt/tags/tag6.xml><?xml version="1.0" encoding="utf-8"?>
<p:tagLst xmlns:a="http://schemas.openxmlformats.org/drawingml/2006/main" xmlns:r="http://schemas.openxmlformats.org/officeDocument/2006/relationships" xmlns:p="http://schemas.openxmlformats.org/presentationml/2006/main">
  <p:tag name="TIMING" val="|10.7|25.8|11.2|7.7"/>
</p:tagLst>
</file>

<file path=ppt/tags/tag7.xml><?xml version="1.0" encoding="utf-8"?>
<p:tagLst xmlns:a="http://schemas.openxmlformats.org/drawingml/2006/main" xmlns:r="http://schemas.openxmlformats.org/officeDocument/2006/relationships" xmlns:p="http://schemas.openxmlformats.org/presentationml/2006/main">
  <p:tag name="TIMING" val="|10.9|5.8|11.6|6.9|12.4|12.2"/>
</p:tagLst>
</file>

<file path=ppt/tags/tag8.xml><?xml version="1.0" encoding="utf-8"?>
<p:tagLst xmlns:a="http://schemas.openxmlformats.org/drawingml/2006/main" xmlns:r="http://schemas.openxmlformats.org/officeDocument/2006/relationships" xmlns:p="http://schemas.openxmlformats.org/presentationml/2006/main">
  <p:tag name="TIMING" val="|13.6|17.1|7.7|7.8|8.1"/>
</p:tagLst>
</file>

<file path=ppt/tags/tag9.xml><?xml version="1.0" encoding="utf-8"?>
<p:tagLst xmlns:a="http://schemas.openxmlformats.org/drawingml/2006/main" xmlns:r="http://schemas.openxmlformats.org/officeDocument/2006/relationships" xmlns:p="http://schemas.openxmlformats.org/presentationml/2006/main">
  <p:tag name="TIMING" val="|0.7|8.9|6.4|7.5|10.1"/>
</p:tagLst>
</file>

<file path=ppt/theme/theme1.xml><?xml version="1.0" encoding="utf-8"?>
<a:theme xmlns:a="http://schemas.openxmlformats.org/drawingml/2006/main" name="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CE Powerpoint template">
  <a:themeElements>
    <a:clrScheme name="CITE">
      <a:dk1>
        <a:srgbClr val="33471C"/>
      </a:dk1>
      <a:lt1>
        <a:srgbClr val="FFFFFF"/>
      </a:lt1>
      <a:dk2>
        <a:srgbClr val="BDCC2A"/>
      </a:dk2>
      <a:lt2>
        <a:srgbClr val="FFFFFF"/>
      </a:lt2>
      <a:accent1>
        <a:srgbClr val="CDDE54"/>
      </a:accent1>
      <a:accent2>
        <a:srgbClr val="C0504D"/>
      </a:accent2>
      <a:accent3>
        <a:srgbClr val="9BBB59"/>
      </a:accent3>
      <a:accent4>
        <a:srgbClr val="8064A2"/>
      </a:accent4>
      <a:accent5>
        <a:srgbClr val="4BACC6"/>
      </a:accent5>
      <a:accent6>
        <a:srgbClr val="F79646"/>
      </a:accent6>
      <a:hlink>
        <a:srgbClr val="005058"/>
      </a:hlink>
      <a:folHlink>
        <a:srgbClr val="005058"/>
      </a:folHlink>
    </a:clrScheme>
    <a:fontScheme name="U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Week Four Lecture</Template>
  <TotalTime>3387</TotalTime>
  <Words>1795</Words>
  <Application>Microsoft Office PowerPoint</Application>
  <PresentationFormat>On-screen Show (4:3)</PresentationFormat>
  <Paragraphs>306</Paragraphs>
  <Slides>49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AvantGarde Bk BT</vt:lpstr>
      <vt:lpstr>Calibri</vt:lpstr>
      <vt:lpstr>Comic Sans MS</vt:lpstr>
      <vt:lpstr>Founders Grotesk Cond Bold</vt:lpstr>
      <vt:lpstr>Wingdings</vt:lpstr>
      <vt:lpstr>ACE Powerpoint template</vt:lpstr>
      <vt:lpstr>1_ACE Powerpoint template</vt:lpstr>
      <vt:lpstr>PowerPoint Presentation</vt:lpstr>
      <vt:lpstr>Lecture content</vt:lpstr>
      <vt:lpstr>Employer requirements for jobs</vt:lpstr>
      <vt:lpstr>Working in London:</vt:lpstr>
      <vt:lpstr>Working with other students:</vt:lpstr>
      <vt:lpstr>PowerPoint Presentation</vt:lpstr>
      <vt:lpstr>Characters</vt:lpstr>
      <vt:lpstr>End of Part 1</vt:lpstr>
      <vt:lpstr>Results of last term survey:</vt:lpstr>
      <vt:lpstr>Results of last term survey:</vt:lpstr>
      <vt:lpstr>Two main issues:</vt:lpstr>
      <vt:lpstr>Exchanging Contacts</vt:lpstr>
      <vt:lpstr>Exchanging Contacts</vt:lpstr>
      <vt:lpstr>Setting up meetings</vt:lpstr>
      <vt:lpstr>Creating a meeting on MS Teams</vt:lpstr>
      <vt:lpstr>Create your contract</vt:lpstr>
      <vt:lpstr>End of Part 2</vt:lpstr>
      <vt:lpstr>Your responsibilities as a member</vt:lpstr>
      <vt:lpstr>Your responsibilities as a member</vt:lpstr>
      <vt:lpstr>Roles: rotate?</vt:lpstr>
      <vt:lpstr>Allocating roles</vt:lpstr>
      <vt:lpstr>A. Social skills and qualities</vt:lpstr>
      <vt:lpstr>B. Inter-personal and self-management knowledge, skills and abilities</vt:lpstr>
      <vt:lpstr>Backup plan?</vt:lpstr>
      <vt:lpstr>Continuation:</vt:lpstr>
      <vt:lpstr>PowerPoint Presentation</vt:lpstr>
      <vt:lpstr>PowerPoint Presentation</vt:lpstr>
      <vt:lpstr>PowerPoint Presentation</vt:lpstr>
      <vt:lpstr>End of part 3</vt:lpstr>
      <vt:lpstr>Diversity and inclusivity</vt:lpstr>
      <vt:lpstr>Diversity and inclusivity</vt:lpstr>
      <vt:lpstr>What is this?</vt:lpstr>
      <vt:lpstr>What is this?</vt:lpstr>
      <vt:lpstr>What is this?</vt:lpstr>
      <vt:lpstr>Perspective? </vt:lpstr>
      <vt:lpstr>What do they mean?</vt:lpstr>
      <vt:lpstr>Protected Characteristics (9PC’s)*</vt:lpstr>
      <vt:lpstr>Protected Characteristics (9PC’s)*</vt:lpstr>
      <vt:lpstr>How a diverse team work? </vt:lpstr>
      <vt:lpstr>Keep an eye on the diversity of the workforce and teams.</vt:lpstr>
      <vt:lpstr>End of part 4</vt:lpstr>
      <vt:lpstr>Additional information</vt:lpstr>
      <vt:lpstr>UEL Equality and Diversity unit:</vt:lpstr>
      <vt:lpstr>LGBT+ Student Society</vt:lpstr>
      <vt:lpstr>Black History Month</vt:lpstr>
      <vt:lpstr>Health and Wellbeing</vt:lpstr>
      <vt:lpstr>Join groups in the Student Union</vt:lpstr>
      <vt:lpstr>Join groups in the Student Union</vt:lpstr>
      <vt:lpstr>E&amp;D and Athena SWAN</vt:lpstr>
    </vt:vector>
  </TitlesOfParts>
  <Company>University of Bradford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CLAIRE LIVESEY</dc:creator>
  <cp:lastModifiedBy>Fadi S</cp:lastModifiedBy>
  <cp:revision>153</cp:revision>
  <dcterms:created xsi:type="dcterms:W3CDTF">2014-02-06T16:29:08Z</dcterms:created>
  <dcterms:modified xsi:type="dcterms:W3CDTF">2021-02-21T09:48:07Z</dcterms:modified>
</cp:coreProperties>
</file>